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handoutMasterIdLst>
    <p:handoutMasterId r:id="rId21"/>
  </p:handoutMasterIdLst>
  <p:sldIdLst>
    <p:sldId id="257" r:id="rId2"/>
    <p:sldId id="259" r:id="rId3"/>
    <p:sldId id="286" r:id="rId4"/>
    <p:sldId id="258" r:id="rId5"/>
    <p:sldId id="261" r:id="rId6"/>
    <p:sldId id="262" r:id="rId7"/>
    <p:sldId id="284" r:id="rId8"/>
    <p:sldId id="285" r:id="rId9"/>
    <p:sldId id="265" r:id="rId10"/>
    <p:sldId id="266" r:id="rId11"/>
    <p:sldId id="267" r:id="rId12"/>
    <p:sldId id="287" r:id="rId13"/>
    <p:sldId id="283" r:id="rId14"/>
    <p:sldId id="269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5D6CA-5F61-4C97-A3DC-EFE23183A53C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EFF68-ECA3-4DB3-80A1-3F1413A39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51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28/07/2023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28/07/2023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28/07/2023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28/07/2023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28/07/2023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28/07/2023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28/07/2023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28/07/2023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28/07/2023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28/07/2023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28/07/2023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309A6D-C09C-4548-B29A-6CF363A7E532}" type="datetimeFigureOut">
              <a:rPr lang="fr-FR" smtClean="0"/>
              <a:t>28/07/2023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Les Basques en partance vers 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l’Amérique</a:t>
            </a:r>
            <a:r>
              <a:rPr lang="fr-FR" sz="3600" b="1" dirty="0"/>
              <a:t/>
            </a:r>
            <a:br>
              <a:rPr lang="fr-FR" sz="3600" b="1" dirty="0"/>
            </a:br>
            <a:r>
              <a:rPr lang="fr-FR" sz="3600" b="1" i="1" dirty="0"/>
              <a:t>témoignages et récits  de voyage</a:t>
            </a:r>
            <a:r>
              <a:rPr lang="fr-FR" i="1" dirty="0"/>
              <a:t/>
            </a:r>
            <a:br>
              <a:rPr lang="fr-FR" i="1" dirty="0"/>
            </a:br>
            <a:endParaRPr lang="fr-FR" i="1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727200" y="3140968"/>
            <a:ext cx="5712179" cy="1656184"/>
          </a:xfrm>
        </p:spPr>
        <p:txBody>
          <a:bodyPr>
            <a:noAutofit/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Cours d’été </a:t>
            </a:r>
            <a:r>
              <a:rPr lang="fr-FR" sz="1400" dirty="0" smtClean="0">
                <a:solidFill>
                  <a:schemeClr val="tx1"/>
                </a:solidFill>
              </a:rPr>
              <a:t>transfrontaliers – Bayonne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18 – 19 juillet 2023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i="1" dirty="0">
                <a:solidFill>
                  <a:schemeClr val="tx1"/>
                </a:solidFill>
              </a:rPr>
              <a:t>La diaspora basque : du départ transfrontalier à l’intégration en Amérique</a:t>
            </a:r>
          </a:p>
          <a:p>
            <a:r>
              <a:rPr lang="fr-FR" sz="1400" i="1" dirty="0">
                <a:solidFill>
                  <a:schemeClr val="tx1"/>
                </a:solidFill>
              </a:rPr>
              <a:t>XIX</a:t>
            </a:r>
            <a:r>
              <a:rPr lang="fr-FR" sz="1400" i="1" baseline="30000" dirty="0">
                <a:solidFill>
                  <a:schemeClr val="tx1"/>
                </a:solidFill>
              </a:rPr>
              <a:t>e</a:t>
            </a:r>
            <a:r>
              <a:rPr lang="fr-FR" sz="1400" i="1" dirty="0">
                <a:solidFill>
                  <a:schemeClr val="tx1"/>
                </a:solidFill>
              </a:rPr>
              <a:t> </a:t>
            </a:r>
            <a:r>
              <a:rPr lang="fr-FR" sz="1400" i="1" dirty="0" smtClean="0">
                <a:solidFill>
                  <a:schemeClr val="tx1"/>
                </a:solidFill>
              </a:rPr>
              <a:t>- XXI</a:t>
            </a:r>
            <a:r>
              <a:rPr lang="fr-FR" sz="1400" i="1" baseline="30000" dirty="0" smtClean="0">
                <a:solidFill>
                  <a:schemeClr val="tx1"/>
                </a:solidFill>
              </a:rPr>
              <a:t>e</a:t>
            </a:r>
            <a:r>
              <a:rPr lang="fr-FR" sz="1400" i="1" dirty="0" smtClean="0">
                <a:solidFill>
                  <a:schemeClr val="tx1"/>
                </a:solidFill>
              </a:rPr>
              <a:t> </a:t>
            </a:r>
            <a:r>
              <a:rPr lang="fr-FR" sz="1400" i="1" dirty="0">
                <a:solidFill>
                  <a:schemeClr val="tx1"/>
                </a:solidFill>
              </a:rPr>
              <a:t>siècles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	</a:t>
            </a:r>
          </a:p>
          <a:p>
            <a:r>
              <a:rPr lang="fr-FR" sz="1400" i="1" dirty="0">
                <a:solidFill>
                  <a:schemeClr val="tx1"/>
                </a:solidFill>
              </a:rPr>
              <a:t>Maryse Esterle, enseignante </a:t>
            </a:r>
            <a:r>
              <a:rPr lang="fr-FR" sz="1400" i="1" dirty="0" smtClean="0">
                <a:solidFill>
                  <a:schemeClr val="tx1"/>
                </a:solidFill>
              </a:rPr>
              <a:t>-chercheuse  honoraire  en </a:t>
            </a:r>
          </a:p>
          <a:p>
            <a:r>
              <a:rPr lang="fr-FR" sz="1400" i="1" dirty="0" smtClean="0">
                <a:solidFill>
                  <a:schemeClr val="tx1"/>
                </a:solidFill>
              </a:rPr>
              <a:t>sociologie</a:t>
            </a:r>
            <a:r>
              <a:rPr lang="fr-FR" sz="1400" i="1" dirty="0">
                <a:solidFill>
                  <a:schemeClr val="tx1"/>
                </a:solidFill>
              </a:rPr>
              <a:t>,  Université d’Artois</a:t>
            </a:r>
          </a:p>
          <a:p>
            <a:r>
              <a:rPr lang="fr-FR" sz="1400" i="1" dirty="0">
                <a:solidFill>
                  <a:schemeClr val="tx1"/>
                </a:solidFill>
              </a:rPr>
              <a:t>Programme EMILA </a:t>
            </a:r>
          </a:p>
          <a:p>
            <a:endParaRPr lang="fr-FR" sz="2400" b="1" dirty="0"/>
          </a:p>
          <a:p>
            <a:endParaRPr lang="fr-F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72" y="5672097"/>
            <a:ext cx="1368151" cy="93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09761"/>
            <a:ext cx="1428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" y="5002530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4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14400" y="692696"/>
            <a:ext cx="3352800" cy="1512168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>La loi  sur l’émigration </a:t>
            </a:r>
            <a:br>
              <a:rPr lang="fr-FR" b="1" i="1" dirty="0" smtClean="0"/>
            </a:br>
            <a:r>
              <a:rPr lang="fr-FR" b="1" i="1" dirty="0" smtClean="0"/>
              <a:t>18 juillet 1860 en </a:t>
            </a:r>
            <a:r>
              <a:rPr lang="fr-FR" b="1" i="1" dirty="0"/>
              <a:t>F</a:t>
            </a:r>
            <a:r>
              <a:rPr lang="fr-FR" b="1" i="1" dirty="0" smtClean="0"/>
              <a:t>rance</a:t>
            </a:r>
            <a:endParaRPr lang="fr-FR" b="1" i="1" dirty="0"/>
          </a:p>
        </p:txBody>
      </p:sp>
      <p:pic>
        <p:nvPicPr>
          <p:cNvPr id="3075" name="Picture 3" descr="G:\mesterle\Mes docs perso\EMILA\Cours d'été 17-21 juillet 2023\Photos PPT\Loi émigration 18 juillet 1860 AD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0000">
            <a:off x="4854575" y="1273049"/>
            <a:ext cx="3021013" cy="438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 rot="21346361">
            <a:off x="934567" y="2563884"/>
            <a:ext cx="3352800" cy="3321181"/>
          </a:xfrm>
        </p:spPr>
        <p:txBody>
          <a:bodyPr>
            <a:normAutofit lnSpcReduction="10000"/>
          </a:bodyPr>
          <a:lstStyle/>
          <a:p>
            <a:r>
              <a:rPr lang="fr-FR" b="1" i="1" dirty="0" smtClean="0"/>
              <a:t>Régule </a:t>
            </a:r>
            <a:r>
              <a:rPr lang="fr-FR" b="1" i="1" dirty="0"/>
              <a:t>l’activité  des agents </a:t>
            </a:r>
            <a:r>
              <a:rPr lang="fr-FR" b="1" i="1" dirty="0" smtClean="0"/>
              <a:t>d’émigration,</a:t>
            </a:r>
            <a:endParaRPr lang="fr-FR" b="1" i="1" dirty="0"/>
          </a:p>
          <a:p>
            <a:r>
              <a:rPr lang="fr-FR" b="1" i="1" dirty="0" smtClean="0"/>
              <a:t>Fixe </a:t>
            </a:r>
            <a:r>
              <a:rPr lang="fr-FR" b="1" i="1" dirty="0"/>
              <a:t>les conditions de transport des émigrants (hauteur de l’entrepont, dortoirs, nourriture, hygiène, canots  de sauvetage, etc</a:t>
            </a:r>
            <a:r>
              <a:rPr lang="fr-FR" b="1" i="1" dirty="0" smtClean="0"/>
              <a:t>.),</a:t>
            </a:r>
            <a:endParaRPr lang="fr-FR" b="1" i="1" dirty="0"/>
          </a:p>
          <a:p>
            <a:r>
              <a:rPr lang="fr-FR" b="1" i="1" dirty="0" smtClean="0"/>
              <a:t>Tente  </a:t>
            </a:r>
            <a:r>
              <a:rPr lang="fr-FR" b="1" i="1" dirty="0" smtClean="0"/>
              <a:t>de </a:t>
            </a:r>
            <a:r>
              <a:rPr lang="fr-FR" b="1" i="1" dirty="0" smtClean="0"/>
              <a:t>protéger  </a:t>
            </a:r>
            <a:r>
              <a:rPr lang="fr-FR" b="1" i="1" dirty="0"/>
              <a:t>l</a:t>
            </a:r>
            <a:r>
              <a:rPr lang="fr-FR" b="1" i="1" dirty="0" smtClean="0"/>
              <a:t>es </a:t>
            </a:r>
            <a:r>
              <a:rPr lang="fr-FR" b="1" i="1" dirty="0"/>
              <a:t>passagers contre les </a:t>
            </a:r>
            <a:r>
              <a:rPr lang="fr-FR" b="1" i="1" dirty="0" smtClean="0"/>
              <a:t>abus,</a:t>
            </a:r>
            <a:endParaRPr lang="fr-FR" b="1" i="1" dirty="0"/>
          </a:p>
          <a:p>
            <a:r>
              <a:rPr lang="fr-FR" b="1" i="1" dirty="0" smtClean="0"/>
              <a:t>Instaure la présence </a:t>
            </a:r>
            <a:r>
              <a:rPr lang="fr-FR" b="1" i="1" dirty="0"/>
              <a:t>d’un médecin à bord et/ou une pharmacie de </a:t>
            </a:r>
            <a:r>
              <a:rPr lang="fr-FR" b="1" i="1" dirty="0" smtClean="0"/>
              <a:t>base,</a:t>
            </a:r>
            <a:r>
              <a:rPr lang="fr-FR" b="1" i="1" dirty="0" smtClean="0"/>
              <a:t> l</a:t>
            </a:r>
            <a:r>
              <a:rPr lang="fr-FR" b="1" i="1" dirty="0" smtClean="0"/>
              <a:t>a </a:t>
            </a:r>
            <a:r>
              <a:rPr lang="fr-FR" b="1" i="1" dirty="0" smtClean="0"/>
              <a:t>visite </a:t>
            </a:r>
            <a:r>
              <a:rPr lang="fr-FR" b="1" i="1" dirty="0"/>
              <a:t>du navire par un médecin avant le départ et </a:t>
            </a:r>
            <a:r>
              <a:rPr lang="fr-FR" b="1" i="1" dirty="0" smtClean="0"/>
              <a:t>une visite </a:t>
            </a:r>
            <a:r>
              <a:rPr lang="fr-FR" b="1" i="1" dirty="0"/>
              <a:t>médicale des émigrants.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59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 smtClean="0"/>
              <a:t>La réglementation en Espagne</a:t>
            </a:r>
            <a:endParaRPr lang="fr-FR" b="1" i="1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b="1" i="1" dirty="0" smtClean="0"/>
              <a:t>Real </a:t>
            </a:r>
            <a:r>
              <a:rPr lang="fr-FR" b="1" i="1" dirty="0" err="1" smtClean="0"/>
              <a:t>orden</a:t>
            </a:r>
            <a:r>
              <a:rPr lang="fr-FR" b="1" i="1" dirty="0" smtClean="0"/>
              <a:t> de 1856 : contrôle des passagers au départ (situation militaire, autorisation des parents pour les mineurs),</a:t>
            </a:r>
          </a:p>
          <a:p>
            <a:r>
              <a:rPr lang="fr-FR" b="1" i="1" dirty="0"/>
              <a:t>É</a:t>
            </a:r>
            <a:r>
              <a:rPr lang="fr-FR" b="1" i="1" dirty="0" smtClean="0"/>
              <a:t>tablissement d’un contrat  de voyage (conditions matérielles, assistance médicale, prix du voyage), caution pour le remboursement du billet à l’arrivée, hypothèque de la maison. </a:t>
            </a:r>
          </a:p>
          <a:p>
            <a:r>
              <a:rPr lang="fr-FR" sz="2000" b="1" i="1" dirty="0" smtClean="0"/>
              <a:t>Cf. </a:t>
            </a:r>
            <a:r>
              <a:rPr lang="fr-FR" sz="2000" b="1" i="1" dirty="0"/>
              <a:t>R</a:t>
            </a:r>
            <a:r>
              <a:rPr lang="fr-FR" sz="2000" b="1" i="1" dirty="0" smtClean="0"/>
              <a:t>oberto </a:t>
            </a:r>
            <a:r>
              <a:rPr lang="fr-FR" sz="2000" b="1" i="1" dirty="0" err="1" smtClean="0"/>
              <a:t>Arlt</a:t>
            </a:r>
            <a:r>
              <a:rPr lang="fr-FR" sz="2000" b="1" i="1" dirty="0" smtClean="0"/>
              <a:t>,  servante galicienne.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1361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235154"/>
          </a:xfrm>
        </p:spPr>
        <p:txBody>
          <a:bodyPr>
            <a:normAutofit fontScale="90000"/>
          </a:bodyPr>
          <a:lstStyle/>
          <a:p>
            <a:r>
              <a:rPr lang="fr-FR" sz="2400" b="1" i="1" dirty="0" smtClean="0"/>
              <a:t>La nourriture, un sujet-clé</a:t>
            </a:r>
            <a:endParaRPr lang="fr-FR" sz="2400" b="1" i="1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69389" y="2636912"/>
            <a:ext cx="7452817" cy="5760000"/>
          </a:xfrm>
        </p:spPr>
        <p:txBody>
          <a:bodyPr>
            <a:normAutofit/>
          </a:bodyPr>
          <a:lstStyle/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pPr marL="0" indent="0">
              <a:buNone/>
            </a:pPr>
            <a:r>
              <a:rPr lang="fr-FR" sz="1600" b="1" i="1" dirty="0" smtClean="0"/>
              <a:t>Compagnie des Messageries Maritimes, fin XIX</a:t>
            </a:r>
            <a:r>
              <a:rPr lang="fr-FR" sz="1600" b="1" i="1" baseline="30000" dirty="0" smtClean="0"/>
              <a:t>e</a:t>
            </a:r>
            <a:r>
              <a:rPr lang="fr-FR" sz="1600" b="1" i="1" dirty="0" smtClean="0"/>
              <a:t> siècle</a:t>
            </a:r>
            <a:endParaRPr lang="fr-FR" sz="1600" b="1" i="1" dirty="0"/>
          </a:p>
        </p:txBody>
      </p:sp>
      <p:pic>
        <p:nvPicPr>
          <p:cNvPr id="4098" name="Picture 2" descr="G:\mesterle\Mes docs perso\EMILA\Cours d'été 17-21 juillet 2023\Photos PPT\menus-entrepont-migrances-13_yiLw6Y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484784"/>
            <a:ext cx="978470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/>
          </a:bodyPr>
          <a:lstStyle/>
          <a:p>
            <a:r>
              <a:rPr lang="fr-FR" sz="2000" b="1" i="1" dirty="0" smtClean="0"/>
              <a:t>Des classes (sociales) strictement séparées </a:t>
            </a:r>
            <a:endParaRPr lang="fr-FR" sz="2000" b="1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1298448" y="2121406"/>
            <a:ext cx="3200400" cy="3899881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sz="1700" dirty="0" smtClean="0"/>
          </a:p>
          <a:p>
            <a:pPr marL="0" indent="0">
              <a:buNone/>
            </a:pPr>
            <a:endParaRPr lang="fr-FR" sz="1700" dirty="0"/>
          </a:p>
          <a:p>
            <a:pPr marL="0" indent="0">
              <a:buNone/>
            </a:pPr>
            <a:endParaRPr lang="fr-FR" sz="1700" dirty="0" smtClean="0"/>
          </a:p>
          <a:p>
            <a:pPr marL="0" indent="0">
              <a:buNone/>
            </a:pPr>
            <a:endParaRPr lang="fr-FR" sz="1700" dirty="0" smtClean="0"/>
          </a:p>
          <a:p>
            <a:pPr marL="0" indent="0">
              <a:buNone/>
            </a:pPr>
            <a:endParaRPr lang="fr-FR" sz="1700" dirty="0"/>
          </a:p>
          <a:p>
            <a:pPr marL="0" indent="0">
              <a:buNone/>
            </a:pPr>
            <a:r>
              <a:rPr lang="fr-FR" sz="1500" i="1" dirty="0" smtClean="0"/>
              <a:t>Salle à manger de 1</a:t>
            </a:r>
            <a:r>
              <a:rPr lang="fr-FR" sz="1500" i="1" baseline="30000" dirty="0" smtClean="0"/>
              <a:t>ere</a:t>
            </a:r>
            <a:r>
              <a:rPr lang="fr-FR" sz="1500" i="1" dirty="0" smtClean="0"/>
              <a:t> classe</a:t>
            </a:r>
            <a:endParaRPr lang="fr-FR" sz="15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572000" y="2852936"/>
            <a:ext cx="3822192" cy="3528392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sz="1700" dirty="0" smtClean="0"/>
          </a:p>
          <a:p>
            <a:pPr marL="0" indent="0">
              <a:buNone/>
            </a:pPr>
            <a:endParaRPr lang="fr-FR" sz="1700" dirty="0"/>
          </a:p>
          <a:p>
            <a:pPr marL="0" indent="0">
              <a:buNone/>
            </a:pPr>
            <a:r>
              <a:rPr lang="fr-FR" sz="1500" i="1" dirty="0" smtClean="0"/>
              <a:t>	Repas des 3</a:t>
            </a:r>
            <a:r>
              <a:rPr lang="fr-FR" sz="1500" i="1" baseline="30000" dirty="0" smtClean="0"/>
              <a:t>e </a:t>
            </a:r>
            <a:r>
              <a:rPr lang="fr-FR" sz="1500" i="1" dirty="0" smtClean="0"/>
              <a:t>classes sur 	l’entrepont, fin XIX</a:t>
            </a:r>
            <a:r>
              <a:rPr lang="fr-FR" sz="1500" i="1" baseline="30000" dirty="0" smtClean="0"/>
              <a:t>e</a:t>
            </a:r>
            <a:r>
              <a:rPr lang="fr-FR" sz="1500" i="1" dirty="0" smtClean="0"/>
              <a:t> siècle</a:t>
            </a:r>
            <a:endParaRPr lang="fr-FR" sz="1500" i="1" dirty="0"/>
          </a:p>
        </p:txBody>
      </p:sp>
      <p:pic>
        <p:nvPicPr>
          <p:cNvPr id="2050" name="Picture 2" descr="G:\mesterle\Mes docs perso\AME\Hors série Voyages\Photos article\Messageries maritimes\Lépopée-des-Messageries-Maritimes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7" y="1285380"/>
            <a:ext cx="4547944" cy="39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75817"/>
            <a:ext cx="3137099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1316188">
            <a:off x="890991" y="880034"/>
            <a:ext cx="2865512" cy="1656184"/>
          </a:xfrm>
        </p:spPr>
        <p:txBody>
          <a:bodyPr>
            <a:noAutofit/>
          </a:bodyPr>
          <a:lstStyle/>
          <a:p>
            <a:r>
              <a:rPr lang="fr-FR" sz="2000" b="1" i="1" dirty="0" smtClean="0"/>
              <a:t>Le transport d’émigrants,</a:t>
            </a:r>
            <a:br>
              <a:rPr lang="fr-FR" sz="2000" b="1" i="1" dirty="0" smtClean="0"/>
            </a:br>
            <a:r>
              <a:rPr lang="fr-FR" sz="2000" b="1" i="1" dirty="0" smtClean="0"/>
              <a:t> un commerce lucratif  et transfrontalier</a:t>
            </a:r>
            <a:br>
              <a:rPr lang="fr-FR" sz="2000" b="1" i="1" dirty="0" smtClean="0"/>
            </a:br>
            <a:endParaRPr lang="fr-FR" sz="2000" b="1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r-FR" sz="1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 rot="21380588">
            <a:off x="757077" y="2846574"/>
            <a:ext cx="3247170" cy="2796490"/>
          </a:xfrm>
        </p:spPr>
        <p:txBody>
          <a:bodyPr>
            <a:normAutofit fontScale="92500"/>
          </a:bodyPr>
          <a:lstStyle/>
          <a:p>
            <a:r>
              <a:rPr lang="fr-FR" b="1" dirty="0"/>
              <a:t>Les agents d’émigration entretiennent des liens entre la France et l’Espagne : Jean </a:t>
            </a:r>
            <a:r>
              <a:rPr lang="fr-FR" b="1" dirty="0" err="1"/>
              <a:t>Vigné</a:t>
            </a:r>
            <a:r>
              <a:rPr lang="fr-FR" b="1" dirty="0"/>
              <a:t>, Guillaume </a:t>
            </a:r>
            <a:r>
              <a:rPr lang="fr-FR" b="1" dirty="0" err="1"/>
              <a:t>Aphéça</a:t>
            </a:r>
            <a:r>
              <a:rPr lang="fr-FR" b="1" dirty="0"/>
              <a:t> (agence </a:t>
            </a:r>
            <a:r>
              <a:rPr lang="fr-FR" b="1" dirty="0" err="1"/>
              <a:t>Colson</a:t>
            </a:r>
            <a:r>
              <a:rPr lang="fr-FR" b="1" dirty="0"/>
              <a:t>, Bordeaux) par ex.</a:t>
            </a:r>
          </a:p>
          <a:p>
            <a:r>
              <a:rPr lang="fr-FR" b="1" dirty="0"/>
              <a:t>Sous-agents en Espagne d’agences </a:t>
            </a:r>
            <a:r>
              <a:rPr lang="fr-FR" b="1" dirty="0" smtClean="0"/>
              <a:t>françaises,</a:t>
            </a:r>
            <a:endParaRPr lang="fr-FR" b="1" dirty="0"/>
          </a:p>
          <a:p>
            <a:r>
              <a:rPr lang="fr-FR" b="1" dirty="0"/>
              <a:t>Des Basques  passent par la France (</a:t>
            </a:r>
            <a:r>
              <a:rPr lang="fr-FR" b="1" dirty="0" err="1"/>
              <a:t>Vigné</a:t>
            </a:r>
            <a:r>
              <a:rPr lang="fr-FR" b="1" dirty="0"/>
              <a:t>) pour partir de Bordeaux.</a:t>
            </a:r>
          </a:p>
          <a:p>
            <a:r>
              <a:rPr lang="fr-FR" b="1" dirty="0" smtClean="0"/>
              <a:t>Des </a:t>
            </a:r>
            <a:r>
              <a:rPr lang="fr-FR" b="1" dirty="0"/>
              <a:t>Aragonais font  de même (Santiago </a:t>
            </a:r>
            <a:r>
              <a:rPr lang="fr-FR" b="1" dirty="0" err="1"/>
              <a:t>Gastón</a:t>
            </a:r>
            <a:r>
              <a:rPr lang="fr-FR" b="1" dirty="0"/>
              <a:t> </a:t>
            </a:r>
            <a:r>
              <a:rPr lang="fr-FR" b="1" dirty="0" err="1"/>
              <a:t>Añaños</a:t>
            </a:r>
            <a:r>
              <a:rPr lang="fr-FR" b="1" dirty="0"/>
              <a:t>).</a:t>
            </a:r>
          </a:p>
        </p:txBody>
      </p:sp>
      <p:pic>
        <p:nvPicPr>
          <p:cNvPr id="3074" name="Picture 2" descr="G:\mesterle\Mes docs perso\EMILA\Cours d'été 17-21 juillet 2023\Photos PPT\MD_330_-_BORDEAUX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65">
            <a:off x="3988611" y="1838574"/>
            <a:ext cx="5057775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6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</p:spPr>
        <p:txBody>
          <a:bodyPr>
            <a:normAutofit fontScale="90000"/>
          </a:bodyPr>
          <a:lstStyle/>
          <a:p>
            <a:r>
              <a:rPr lang="fr-FR" sz="2000" b="1" dirty="0" smtClean="0"/>
              <a:t>Jean-Baptiste </a:t>
            </a:r>
            <a:r>
              <a:rPr lang="fr-FR" sz="2000" b="1" dirty="0" err="1" smtClean="0"/>
              <a:t>Lissarrague</a:t>
            </a:r>
            <a:r>
              <a:rPr lang="fr-FR" sz="2000" b="1" dirty="0" smtClean="0"/>
              <a:t>, </a:t>
            </a:r>
            <a:r>
              <a:rPr lang="fr-FR" sz="2000" b="1" dirty="0"/>
              <a:t>1886-1914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 smtClean="0"/>
              <a:t>voyage de 1902</a:t>
            </a:r>
            <a:br>
              <a:rPr lang="fr-FR" sz="2000" b="1" dirty="0" smtClean="0"/>
            </a:br>
            <a:r>
              <a:rPr lang="fr-FR" sz="1800" b="1" dirty="0"/>
              <a:t>Saint-Nazaire – Vera Cruz (Mexique</a:t>
            </a:r>
            <a:r>
              <a:rPr lang="fr-FR" sz="1800" b="1" dirty="0" smtClean="0"/>
              <a:t>), </a:t>
            </a:r>
            <a:r>
              <a:rPr lang="fr-FR" sz="1800" b="1" dirty="0"/>
              <a:t>La Navarre</a:t>
            </a:r>
            <a:br>
              <a:rPr lang="fr-FR" sz="1800" b="1" dirty="0"/>
            </a:br>
            <a:endParaRPr lang="fr-FR" sz="1800" b="1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99592" y="2675466"/>
            <a:ext cx="7380808" cy="418253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1400" dirty="0" smtClean="0">
                <a:solidFill>
                  <a:schemeClr val="tx1"/>
                </a:solidFill>
              </a:rPr>
              <a:t>	</a:t>
            </a:r>
            <a:r>
              <a:rPr lang="fr-FR" sz="1200" i="1" dirty="0" smtClean="0">
                <a:solidFill>
                  <a:schemeClr val="tx1"/>
                </a:solidFill>
              </a:rPr>
              <a:t>Photo collection </a:t>
            </a:r>
            <a:r>
              <a:rPr lang="fr-FR" sz="1200" i="1" dirty="0" err="1" smtClean="0">
                <a:solidFill>
                  <a:schemeClr val="tx1"/>
                </a:solidFill>
              </a:rPr>
              <a:t>Delaveau</a:t>
            </a:r>
            <a:r>
              <a:rPr lang="fr-FR" sz="1200" i="1" dirty="0" smtClean="0">
                <a:solidFill>
                  <a:schemeClr val="tx1"/>
                </a:solidFill>
              </a:rPr>
              <a:t>, Saint-Nazaire Compagnie Générale Transatlantique</a:t>
            </a:r>
          </a:p>
          <a:p>
            <a:pPr marL="0" indent="0">
              <a:buNone/>
            </a:pPr>
            <a:r>
              <a:rPr lang="fr-FR" sz="1200" dirty="0">
                <a:solidFill>
                  <a:schemeClr val="tx1"/>
                </a:solidFill>
              </a:rPr>
              <a:t>	</a:t>
            </a:r>
            <a:r>
              <a:rPr lang="fr-FR" sz="1400" dirty="0" err="1" smtClean="0">
                <a:solidFill>
                  <a:schemeClr val="tx1"/>
                </a:solidFill>
              </a:rPr>
              <a:t>Çuburu-Ithorotz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Beñat,  Émigrer </a:t>
            </a:r>
            <a:r>
              <a:rPr lang="fr-FR" sz="1400" dirty="0" smtClean="0">
                <a:solidFill>
                  <a:schemeClr val="tx1"/>
                </a:solidFill>
              </a:rPr>
              <a:t> au </a:t>
            </a:r>
            <a:r>
              <a:rPr lang="fr-FR" sz="1400" dirty="0">
                <a:solidFill>
                  <a:schemeClr val="tx1"/>
                </a:solidFill>
              </a:rPr>
              <a:t>Mexique à 15 ans, correspondance de </a:t>
            </a:r>
            <a:r>
              <a:rPr lang="fr-FR" sz="1400" dirty="0" smtClean="0">
                <a:solidFill>
                  <a:schemeClr val="tx1"/>
                </a:solidFill>
              </a:rPr>
              <a:t>Jean-	Baptiste  </a:t>
            </a:r>
            <a:r>
              <a:rPr lang="fr-FR" sz="1400" dirty="0" err="1" smtClean="0">
                <a:solidFill>
                  <a:schemeClr val="tx1"/>
                </a:solidFill>
              </a:rPr>
              <a:t>Lissarrague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(1902-1906), </a:t>
            </a:r>
            <a:r>
              <a:rPr lang="fr-FR" sz="1400" dirty="0" err="1"/>
              <a:t>É</a:t>
            </a:r>
            <a:r>
              <a:rPr lang="fr-FR" sz="1400" dirty="0" err="1" smtClean="0">
                <a:solidFill>
                  <a:schemeClr val="tx1"/>
                </a:solidFill>
              </a:rPr>
              <a:t>ds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Elkar</a:t>
            </a:r>
            <a:r>
              <a:rPr lang="fr-FR" sz="1400" dirty="0">
                <a:solidFill>
                  <a:schemeClr val="tx1"/>
                </a:solidFill>
              </a:rPr>
              <a:t>, Bayonne, </a:t>
            </a:r>
            <a:r>
              <a:rPr lang="fr-FR" sz="1400" dirty="0" smtClean="0">
                <a:solidFill>
                  <a:schemeClr val="tx1"/>
                </a:solidFill>
              </a:rPr>
              <a:t>2020.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5"/>
            <a:ext cx="640871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5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3968" y="1196752"/>
            <a:ext cx="3904076" cy="44644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6200" i="1" dirty="0" smtClean="0"/>
              <a:t>Originaire d’Hasparren, </a:t>
            </a:r>
            <a:r>
              <a:rPr lang="fr-FR" sz="6200" i="1" dirty="0" smtClean="0"/>
              <a:t>il </a:t>
            </a:r>
            <a:r>
              <a:rPr lang="fr-FR" sz="6200" i="1" dirty="0" smtClean="0"/>
              <a:t>a 16 ans pendant </a:t>
            </a:r>
            <a:r>
              <a:rPr lang="fr-FR" sz="6200" i="1" dirty="0" smtClean="0"/>
              <a:t>le </a:t>
            </a:r>
            <a:r>
              <a:rPr lang="fr-FR" sz="6200" i="1" dirty="0" smtClean="0"/>
              <a:t>voyage et part retrouver un oncle au Mexique,</a:t>
            </a:r>
          </a:p>
          <a:p>
            <a:pPr marL="0" indent="0">
              <a:buNone/>
            </a:pPr>
            <a:r>
              <a:rPr lang="fr-FR" sz="6200" i="1" dirty="0" smtClean="0"/>
              <a:t>21 septembre 1902 - 8 octobre 1902 </a:t>
            </a:r>
          </a:p>
          <a:p>
            <a:pPr marL="0" indent="0">
              <a:buNone/>
            </a:pPr>
            <a:r>
              <a:rPr lang="fr-FR" sz="5600" i="1" dirty="0" smtClean="0"/>
              <a:t>Escales : Santander, la </a:t>
            </a:r>
            <a:r>
              <a:rPr lang="fr-FR" sz="5600" i="1" dirty="0" err="1" smtClean="0"/>
              <a:t>Coruña</a:t>
            </a:r>
            <a:r>
              <a:rPr lang="fr-FR" sz="5600" i="1" dirty="0" smtClean="0"/>
              <a:t>, La Havane, Vera Cruz,</a:t>
            </a:r>
          </a:p>
          <a:p>
            <a:pPr marL="0" indent="0">
              <a:buNone/>
            </a:pPr>
            <a:r>
              <a:rPr lang="fr-FR" sz="6200" i="1" dirty="0" smtClean="0"/>
              <a:t>Récit plein de vivacité et d’humour.</a:t>
            </a:r>
          </a:p>
          <a:p>
            <a:pPr marL="0" indent="0">
              <a:buNone/>
            </a:pPr>
            <a:r>
              <a:rPr lang="fr-FR" sz="6200" i="1" dirty="0" smtClean="0"/>
              <a:t>Passager de 2</a:t>
            </a:r>
            <a:r>
              <a:rPr lang="fr-FR" sz="6200" i="1" baseline="30000" dirty="0" smtClean="0"/>
              <a:t>e</a:t>
            </a:r>
            <a:r>
              <a:rPr lang="fr-FR" sz="6200" i="1" dirty="0" smtClean="0"/>
              <a:t> classe, il essaie de passer en 1</a:t>
            </a:r>
            <a:r>
              <a:rPr lang="fr-FR" sz="6200" i="1" baseline="30000" dirty="0" smtClean="0"/>
              <a:t>ère</a:t>
            </a:r>
            <a:r>
              <a:rPr lang="fr-FR" sz="6200" i="1" dirty="0" smtClean="0"/>
              <a:t> classe, et les Espagnols de </a:t>
            </a:r>
            <a:r>
              <a:rPr lang="fr-FR" sz="6200" i="1" dirty="0" smtClean="0"/>
              <a:t>4</a:t>
            </a:r>
            <a:r>
              <a:rPr lang="fr-FR" sz="6200" i="1" baseline="30000" dirty="0" smtClean="0"/>
              <a:t>e</a:t>
            </a:r>
            <a:r>
              <a:rPr lang="fr-FR" sz="6200" i="1" dirty="0" smtClean="0"/>
              <a:t> classe </a:t>
            </a:r>
            <a:r>
              <a:rPr lang="fr-FR" sz="6200" i="1" dirty="0" smtClean="0"/>
              <a:t>essaient de passer en  2</a:t>
            </a:r>
            <a:r>
              <a:rPr lang="fr-FR" sz="6200" i="1" baseline="30000" dirty="0" smtClean="0"/>
              <a:t>e</a:t>
            </a:r>
            <a:r>
              <a:rPr lang="fr-FR" sz="6200" i="1" dirty="0" smtClean="0"/>
              <a:t> </a:t>
            </a:r>
            <a:r>
              <a:rPr lang="fr-FR" sz="6200" i="1" dirty="0" smtClean="0"/>
              <a:t>classe,</a:t>
            </a:r>
            <a:endParaRPr lang="fr-FR" sz="6200" i="1" dirty="0" smtClean="0"/>
          </a:p>
          <a:p>
            <a:pPr marL="0" indent="0">
              <a:buNone/>
            </a:pPr>
            <a:r>
              <a:rPr lang="fr-FR" sz="6200" i="1" dirty="0" smtClean="0"/>
              <a:t>Il souffre du mal de mer, assiste au contrôle des </a:t>
            </a:r>
            <a:r>
              <a:rPr lang="fr-FR" sz="6200" i="1" dirty="0" smtClean="0"/>
              <a:t>passagers et à la découverte </a:t>
            </a:r>
            <a:r>
              <a:rPr lang="fr-FR" sz="6200" i="1" dirty="0" smtClean="0"/>
              <a:t>de </a:t>
            </a:r>
            <a:r>
              <a:rPr lang="fr-FR" sz="6200" i="1" dirty="0" smtClean="0"/>
              <a:t>clandestins</a:t>
            </a:r>
            <a:r>
              <a:rPr lang="fr-FR" sz="6200" i="1" dirty="0"/>
              <a:t>,</a:t>
            </a:r>
            <a:endParaRPr lang="fr-FR" sz="6200" i="1" dirty="0" smtClean="0"/>
          </a:p>
          <a:p>
            <a:pPr marL="0" indent="0">
              <a:buNone/>
            </a:pPr>
            <a:r>
              <a:rPr lang="fr-FR" sz="6200" i="1" dirty="0"/>
              <a:t>L</a:t>
            </a:r>
            <a:r>
              <a:rPr lang="fr-FR" sz="6200" i="1" dirty="0" smtClean="0"/>
              <a:t>’abattage </a:t>
            </a:r>
            <a:r>
              <a:rPr lang="fr-FR" sz="6200" i="1" dirty="0"/>
              <a:t>d’un </a:t>
            </a:r>
            <a:r>
              <a:rPr lang="fr-FR" sz="6200" i="1" dirty="0" smtClean="0"/>
              <a:t>bœuf, les bagarres entre Espagnols et Français rompent la monotonie du voyage.</a:t>
            </a:r>
          </a:p>
          <a:p>
            <a:pPr marL="0" indent="0">
              <a:buNone/>
            </a:pPr>
            <a:endParaRPr lang="fr-FR" sz="2000" i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 descr="G:\mesterle\Mes docs perso\EMILA\Cours d'été 17-21 juillet 2023\Photos PPT\41Q9+ttnT3L._SY42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119">
            <a:off x="627186" y="938793"/>
            <a:ext cx="3321586" cy="497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r>
              <a:rPr lang="fr-FR" sz="3200" b="1" i="1" dirty="0" smtClean="0"/>
              <a:t>1858 – 1902</a:t>
            </a:r>
            <a:br>
              <a:rPr lang="fr-FR" sz="3200" b="1" i="1" dirty="0" smtClean="0"/>
            </a:br>
            <a:r>
              <a:rPr lang="fr-FR" sz="3200" b="1" i="1" dirty="0" smtClean="0"/>
              <a:t>à 44 ans de distance…</a:t>
            </a:r>
            <a:endParaRPr lang="fr-FR" sz="3200" b="1" i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cs typeface="Calibri" panose="020F0502020204030204" pitchFamily="34" charset="0"/>
              </a:rPr>
              <a:t>Les </a:t>
            </a:r>
            <a:r>
              <a:rPr lang="fr-FR" dirty="0" smtClean="0">
                <a:latin typeface="+mj-lt"/>
                <a:cs typeface="Calibri" panose="020F0502020204030204" pitchFamily="34" charset="0"/>
              </a:rPr>
              <a:t>voyages</a:t>
            </a:r>
            <a:r>
              <a:rPr lang="fr-FR" dirty="0" smtClean="0">
                <a:cs typeface="Calibri" panose="020F0502020204030204" pitchFamily="34" charset="0"/>
              </a:rPr>
              <a:t> sont beaucoup plus rapides,</a:t>
            </a:r>
          </a:p>
          <a:p>
            <a:r>
              <a:rPr lang="fr-FR" dirty="0" smtClean="0">
                <a:cs typeface="Calibri" panose="020F0502020204030204" pitchFamily="34" charset="0"/>
              </a:rPr>
              <a:t>Leur durée dépend entre autres des quarantaines sur le trajet (choléra),</a:t>
            </a:r>
          </a:p>
          <a:p>
            <a:r>
              <a:rPr lang="fr-FR" dirty="0" smtClean="0">
                <a:cs typeface="Calibri" panose="020F0502020204030204" pitchFamily="34" charset="0"/>
              </a:rPr>
              <a:t>Les classes sont toujours aussi séparées,</a:t>
            </a:r>
          </a:p>
          <a:p>
            <a:r>
              <a:rPr lang="fr-FR" dirty="0" smtClean="0">
                <a:cs typeface="Calibri" panose="020F0502020204030204" pitchFamily="34" charset="0"/>
              </a:rPr>
              <a:t>Les passagers de 3</a:t>
            </a:r>
            <a:r>
              <a:rPr lang="fr-FR" baseline="30000" dirty="0" smtClean="0">
                <a:cs typeface="Calibri" panose="020F0502020204030204" pitchFamily="34" charset="0"/>
              </a:rPr>
              <a:t>e</a:t>
            </a:r>
            <a:r>
              <a:rPr lang="fr-FR" dirty="0" smtClean="0">
                <a:cs typeface="Calibri" panose="020F0502020204030204" pitchFamily="34" charset="0"/>
              </a:rPr>
              <a:t> classe sont toujours entassés dans des espaces exigus,</a:t>
            </a:r>
          </a:p>
          <a:p>
            <a:r>
              <a:rPr lang="fr-FR" dirty="0">
                <a:cs typeface="Calibri" panose="020F0502020204030204" pitchFamily="34" charset="0"/>
              </a:rPr>
              <a:t>La plupart du temps, hommes et femmes sont séparés en 3</a:t>
            </a:r>
            <a:r>
              <a:rPr lang="fr-FR" baseline="30000" dirty="0">
                <a:cs typeface="Calibri" panose="020F0502020204030204" pitchFamily="34" charset="0"/>
              </a:rPr>
              <a:t>e</a:t>
            </a:r>
            <a:r>
              <a:rPr lang="fr-FR" dirty="0">
                <a:cs typeface="Calibri" panose="020F0502020204030204" pitchFamily="34" charset="0"/>
              </a:rPr>
              <a:t> classe et les femmes voyageant seules courent le risque d’agressions</a:t>
            </a:r>
            <a:r>
              <a:rPr lang="fr-FR" dirty="0" smtClean="0">
                <a:cs typeface="Calibri" panose="020F0502020204030204" pitchFamily="34" charset="0"/>
              </a:rPr>
              <a:t>,</a:t>
            </a:r>
            <a:endParaRPr lang="fr-FR" dirty="0">
              <a:cs typeface="Calibri" panose="020F0502020204030204" pitchFamily="34" charset="0"/>
            </a:endParaRPr>
          </a:p>
          <a:p>
            <a:r>
              <a:rPr lang="fr-FR" dirty="0" smtClean="0">
                <a:cs typeface="Calibri" panose="020F0502020204030204" pitchFamily="34" charset="0"/>
              </a:rPr>
              <a:t>Le mal de mer fait les mêmes ravages,</a:t>
            </a:r>
          </a:p>
          <a:p>
            <a:r>
              <a:rPr lang="fr-FR" dirty="0" smtClean="0">
                <a:cs typeface="Calibri" panose="020F0502020204030204" pitchFamily="34" charset="0"/>
              </a:rPr>
              <a:t>Les animaux destinés aux fourneaux sont toujours embarqués vivants,</a:t>
            </a:r>
          </a:p>
          <a:p>
            <a:r>
              <a:rPr lang="fr-FR" dirty="0" smtClean="0">
                <a:cs typeface="Calibri" panose="020F0502020204030204" pitchFamily="34" charset="0"/>
              </a:rPr>
              <a:t>On danse toujours sur l’entrepont, </a:t>
            </a:r>
          </a:p>
          <a:p>
            <a:r>
              <a:rPr lang="fr-FR" dirty="0" smtClean="0">
                <a:cs typeface="Calibri" panose="020F0502020204030204" pitchFamily="34" charset="0"/>
              </a:rPr>
              <a:t>Le passage </a:t>
            </a:r>
            <a:r>
              <a:rPr lang="fr-FR" dirty="0">
                <a:cs typeface="Calibri" panose="020F0502020204030204" pitchFamily="34" charset="0"/>
              </a:rPr>
              <a:t>de </a:t>
            </a:r>
            <a:r>
              <a:rPr lang="fr-FR" dirty="0" smtClean="0">
                <a:cs typeface="Calibri" panose="020F0502020204030204" pitchFamily="34" charset="0"/>
              </a:rPr>
              <a:t>l’équateur est toujours ritualisé par des plaisanteries ou des fêtes.</a:t>
            </a:r>
            <a:endParaRPr lang="fr-FR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txBody>
          <a:bodyPr/>
          <a:lstStyle/>
          <a:p>
            <a:r>
              <a:rPr lang="fr-FR" b="1" i="1" dirty="0" smtClean="0"/>
              <a:t>Ce qui a évolué</a:t>
            </a:r>
            <a:endParaRPr lang="fr-FR" b="1" i="1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 transport des émigrants est devenu un commerce organisé à grande échelle, avec des compagnies maritimes en concurrence et des intermédiaires accrédités,</a:t>
            </a:r>
          </a:p>
          <a:p>
            <a:r>
              <a:rPr lang="fr-FR" dirty="0" smtClean="0"/>
              <a:t>Le contrôle des voyageurs est plus strict,</a:t>
            </a:r>
          </a:p>
          <a:p>
            <a:r>
              <a:rPr lang="fr-FR" dirty="0" smtClean="0"/>
              <a:t>Le voyage est organisé depuis le lieu d’origine des migrants (réseau  de chemins de fer),</a:t>
            </a:r>
          </a:p>
          <a:p>
            <a:r>
              <a:rPr lang="fr-FR" dirty="0" smtClean="0"/>
              <a:t>Des paquebots sont destinés uniquement au </a:t>
            </a:r>
            <a:r>
              <a:rPr lang="fr-FR" dirty="0"/>
              <a:t>t</a:t>
            </a:r>
            <a:r>
              <a:rPr lang="fr-FR" dirty="0" smtClean="0"/>
              <a:t>ransport de migrants des trois classes (près de 2 000 passagers),</a:t>
            </a:r>
          </a:p>
          <a:p>
            <a:r>
              <a:rPr lang="fr-FR" dirty="0" smtClean="0"/>
              <a:t>Les contrôles sanitaires sont plus systématiques et fréquents.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64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70"/>
          </a:xfrm>
        </p:spPr>
        <p:txBody>
          <a:bodyPr>
            <a:normAutofit fontScale="90000"/>
          </a:bodyPr>
          <a:lstStyle/>
          <a:p>
            <a:r>
              <a:rPr lang="fr-FR" sz="3200" b="1" i="1" dirty="0" smtClean="0"/>
              <a:t>Bibliographie</a:t>
            </a:r>
            <a:endParaRPr lang="fr-FR" sz="3200" b="1" i="1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99592" y="1340768"/>
            <a:ext cx="7408333" cy="3738728"/>
          </a:xfrm>
        </p:spPr>
        <p:txBody>
          <a:bodyPr>
            <a:noAutofit/>
          </a:bodyPr>
          <a:lstStyle/>
          <a:p>
            <a:r>
              <a:rPr lang="fr-FR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Althabegoïti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 Jean-Baptiste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,  Impressions de voyage, in Voyages et voyageurs, bulletin du musée basque, 2008, Bayonne, p.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11-72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fr-FR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Barthoburu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 Michel, 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« L’arrivée des pères de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Bétharram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décrite par le père Jean Magendie » revue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Partir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association pour la mémoire de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l’émigration, n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° 6,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. 14-19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Çuburu-Ithorotz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Beñat,  </a:t>
            </a:r>
            <a:r>
              <a:rPr lang="fr-FR" sz="1400" i="1" dirty="0">
                <a:latin typeface="Calibri" panose="020F0502020204030204" pitchFamily="34" charset="0"/>
                <a:cs typeface="Calibri" panose="020F0502020204030204" pitchFamily="34" charset="0"/>
              </a:rPr>
              <a:t>Émigrer au Mexique à 15 ans, correspondance de Jean-Baptiste </a:t>
            </a:r>
            <a:r>
              <a:rPr lang="fr-FR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Lissarrague</a:t>
            </a:r>
            <a:r>
              <a:rPr lang="fr-F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i="1" dirty="0">
                <a:latin typeface="Calibri" panose="020F0502020204030204" pitchFamily="34" charset="0"/>
                <a:cs typeface="Calibri" panose="020F0502020204030204" pitchFamily="34" charset="0"/>
              </a:rPr>
              <a:t>(1902-1906)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éds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Elkar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, Bayonne,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Dornel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 Laurent, 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 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une approche transculturelle des migrations d’élites, in  Des Pyrénées à la Pampa. Une histoire des migrations d’élites (XIX</a:t>
            </a:r>
            <a:r>
              <a:rPr lang="fr-FR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-XX</a:t>
            </a:r>
            <a:r>
              <a:rPr lang="fr-FR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siècles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 »,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Presses de l’Université de Pau et des Pays de l’Adour, pp.13-30, 2013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Esterle Maryse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« La vie au large,  cohabitation, santé, alimentation à bord des transatlantiques »,  revue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Partir, n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° spécial </a:t>
            </a:r>
            <a:r>
              <a:rPr lang="fr-F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Du voyage de l’émigrant,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septembre 2022,  pp.  56–64.</a:t>
            </a:r>
          </a:p>
          <a:p>
            <a:r>
              <a:rPr lang="fr-FR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Idoate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Ancín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 Raquel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migración</a:t>
            </a:r>
            <a:r>
              <a:rPr lang="fr-F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i="1" dirty="0">
                <a:latin typeface="Calibri" panose="020F0502020204030204" pitchFamily="34" charset="0"/>
                <a:cs typeface="Calibri" panose="020F0502020204030204" pitchFamily="34" charset="0"/>
              </a:rPr>
              <a:t>de la </a:t>
            </a:r>
            <a:r>
              <a:rPr lang="fr-F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Navarra</a:t>
            </a:r>
            <a:r>
              <a:rPr lang="fr-FR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atlántica</a:t>
            </a:r>
            <a:r>
              <a:rPr lang="fr-FR" sz="1400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América</a:t>
            </a:r>
            <a:r>
              <a:rPr lang="fr-FR" sz="1400" i="1" dirty="0">
                <a:latin typeface="Calibri" panose="020F0502020204030204" pitchFamily="34" charset="0"/>
                <a:cs typeface="Calibri" panose="020F0502020204030204" pitchFamily="34" charset="0"/>
              </a:rPr>
              <a:t>, 1840-1874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, Ed.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Caligrama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, España,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2020.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Maisonnave 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Gustavo et </a:t>
            </a:r>
            <a:r>
              <a:rPr lang="fr-FR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Casassus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 Lili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« Le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naufrage du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Léopoldina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-Rosa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à travers la presse de l’époque (1842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 »,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revue Partir, n° spécial </a:t>
            </a:r>
            <a:r>
              <a:rPr lang="fr-FR" sz="1400" i="1" dirty="0">
                <a:latin typeface="Calibri" panose="020F0502020204030204" pitchFamily="34" charset="0"/>
                <a:cs typeface="Calibri" panose="020F0502020204030204" pitchFamily="34" charset="0"/>
              </a:rPr>
              <a:t>Du voyage de l’émigrant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, septembre 2022, pp. 49-55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Revel Jacques, </a:t>
            </a:r>
            <a:r>
              <a:rPr lang="fr-FR" sz="1400" i="1" dirty="0">
                <a:latin typeface="Calibri" panose="020F0502020204030204" pitchFamily="34" charset="0"/>
                <a:cs typeface="Calibri" panose="020F0502020204030204" pitchFamily="34" charset="0"/>
              </a:rPr>
              <a:t>Jeux d’échelle La micro-analyse à l’expérience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(Revel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dir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.),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Gallimard-Le Seuil, 1996.</a:t>
            </a:r>
          </a:p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896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esterle\Mes docs perso\EMILA\Cours d'été 17-21 juillet 2023\Illustrations PPT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120680" cy="59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Un espace transrégional</a:t>
            </a:r>
            <a:endParaRPr lang="fr-FR" b="1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259632" y="2132856"/>
            <a:ext cx="3200400" cy="36027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200" i="1" dirty="0" smtClean="0"/>
              <a:t>Beaucoup de contacts entre les deux versants  des Pyrénées : commerce, transhumances, modes de vie  proches (</a:t>
            </a:r>
            <a:r>
              <a:rPr lang="fr-FR" sz="2200" i="1" dirty="0" err="1" smtClean="0"/>
              <a:t>Dornel</a:t>
            </a:r>
            <a:r>
              <a:rPr lang="fr-FR" sz="2200" i="1" dirty="0" smtClean="0"/>
              <a:t>).</a:t>
            </a:r>
          </a:p>
          <a:p>
            <a:pPr marL="0" indent="0">
              <a:buNone/>
            </a:pPr>
            <a:r>
              <a:rPr lang="fr-FR" sz="2200" i="1" dirty="0" smtClean="0"/>
              <a:t>Habitude de migrations au  XVII</a:t>
            </a:r>
            <a:r>
              <a:rPr lang="fr-FR" sz="2200" i="1" baseline="30000" dirty="0" smtClean="0"/>
              <a:t>e</a:t>
            </a:r>
            <a:r>
              <a:rPr lang="fr-FR" sz="2200" i="1" dirty="0" smtClean="0"/>
              <a:t> et XVIII</a:t>
            </a:r>
            <a:r>
              <a:rPr lang="fr-FR" sz="2200" i="1" baseline="30000" dirty="0" smtClean="0"/>
              <a:t>e </a:t>
            </a:r>
            <a:r>
              <a:rPr lang="fr-FR" sz="2200" i="1" dirty="0" smtClean="0"/>
              <a:t>siècle </a:t>
            </a:r>
            <a:r>
              <a:rPr lang="fr-FR" sz="2200" i="1" dirty="0" smtClean="0"/>
              <a:t>du </a:t>
            </a:r>
            <a:r>
              <a:rPr lang="fr-FR" sz="2200" i="1" dirty="0"/>
              <a:t>n</a:t>
            </a:r>
            <a:r>
              <a:rPr lang="fr-FR" sz="2200" i="1" dirty="0" smtClean="0"/>
              <a:t>ord  </a:t>
            </a:r>
            <a:r>
              <a:rPr lang="fr-FR" sz="2200" i="1" dirty="0" smtClean="0"/>
              <a:t>vers le </a:t>
            </a:r>
            <a:r>
              <a:rPr lang="fr-FR" sz="2200" i="1" dirty="0" smtClean="0"/>
              <a:t>sud  </a:t>
            </a:r>
            <a:r>
              <a:rPr lang="fr-FR" sz="2200" i="1" dirty="0" smtClean="0"/>
              <a:t>des Pyrénées, inversé au XIX</a:t>
            </a:r>
            <a:r>
              <a:rPr lang="fr-FR" sz="2200" i="1" baseline="30000" dirty="0" smtClean="0"/>
              <a:t>e</a:t>
            </a:r>
            <a:r>
              <a:rPr lang="fr-FR" sz="2200" i="1" dirty="0" smtClean="0"/>
              <a:t> :  Hirondelles, journaliers agricoles, travailleurs forestiers, etc.</a:t>
            </a:r>
          </a:p>
          <a:p>
            <a:pPr marL="0" indent="0">
              <a:buNone/>
            </a:pPr>
            <a:r>
              <a:rPr lang="fr-FR" sz="2200" i="1" dirty="0" smtClean="0"/>
              <a:t>Quelquefois prélude  à une migration plus lointaine.</a:t>
            </a:r>
          </a:p>
          <a:p>
            <a:pPr marL="0" indent="0">
              <a:buNone/>
            </a:pPr>
            <a:r>
              <a:rPr lang="fr-FR" sz="2200" i="1" dirty="0" smtClean="0"/>
              <a:t>Double migration Espagne-France-Amérique.</a:t>
            </a:r>
          </a:p>
          <a:p>
            <a:pPr marL="0" indent="0">
              <a:buNone/>
            </a:pPr>
            <a:r>
              <a:rPr lang="fr-FR" sz="2200" i="1" dirty="0" smtClean="0"/>
              <a:t>Départ de </a:t>
            </a:r>
            <a:r>
              <a:rPr lang="fr-FR" sz="2200" i="1" dirty="0" err="1" smtClean="0"/>
              <a:t>Pasajes</a:t>
            </a:r>
            <a:r>
              <a:rPr lang="fr-FR" sz="2200" i="1" dirty="0" smtClean="0"/>
              <a:t> (San </a:t>
            </a:r>
            <a:r>
              <a:rPr lang="fr-FR" sz="2200" i="1" dirty="0" err="1" smtClean="0"/>
              <a:t>Sebastian</a:t>
            </a:r>
            <a:r>
              <a:rPr lang="fr-FR" sz="2200" i="1" dirty="0" smtClean="0"/>
              <a:t>) Bayonne ou Bordeaux.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Photo : vue du port de </a:t>
            </a:r>
            <a:r>
              <a:rPr lang="fr-FR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Pasajes</a:t>
            </a:r>
            <a:endParaRPr lang="fr-FR" sz="20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G:\mesterle\Mes docs perso\EMILA\Cours d'été 17-21 juillet 2023\Photos PPT\s-l1600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2664">
            <a:off x="4555652" y="2427261"/>
            <a:ext cx="3555557" cy="30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14400" y="709841"/>
            <a:ext cx="3352800" cy="1351007"/>
          </a:xfrm>
        </p:spPr>
        <p:txBody>
          <a:bodyPr>
            <a:normAutofit/>
          </a:bodyPr>
          <a:lstStyle/>
          <a:p>
            <a:r>
              <a:rPr lang="fr-FR" b="1" i="1" dirty="0" smtClean="0"/>
              <a:t>L’émigrati</a:t>
            </a:r>
            <a:r>
              <a:rPr lang="fr-FR" b="1" i="1" dirty="0" smtClean="0">
                <a:solidFill>
                  <a:srgbClr val="073E87"/>
                </a:solidFill>
              </a:rPr>
              <a:t>o</a:t>
            </a:r>
            <a:r>
              <a:rPr lang="fr-FR" b="1" i="1" dirty="0" smtClean="0"/>
              <a:t>n basque, XIX</a:t>
            </a:r>
            <a:r>
              <a:rPr lang="fr-FR" b="1" i="1" baseline="30000" dirty="0" smtClean="0"/>
              <a:t>e</a:t>
            </a:r>
            <a:r>
              <a:rPr lang="fr-FR" b="1" i="1" dirty="0" smtClean="0"/>
              <a:t> - XX</a:t>
            </a:r>
            <a:r>
              <a:rPr lang="fr-FR" b="1" i="1" baseline="30000" dirty="0" smtClean="0"/>
              <a:t>e</a:t>
            </a:r>
            <a:r>
              <a:rPr lang="fr-FR" b="1" i="1" dirty="0" smtClean="0"/>
              <a:t> siècles</a:t>
            </a:r>
            <a:endParaRPr lang="fr-FR" b="1" i="1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1800" b="1" i="1" dirty="0" smtClean="0"/>
              <a:t>Migration de jeunes hommes célibataires, parlant le basque, </a:t>
            </a:r>
            <a:r>
              <a:rPr lang="fr-FR" sz="1800" b="1" i="1" dirty="0"/>
              <a:t>souvent </a:t>
            </a:r>
            <a:r>
              <a:rPr lang="fr-FR" sz="1800" b="1" i="1" dirty="0" smtClean="0"/>
              <a:t>illettrés,</a:t>
            </a:r>
            <a:endParaRPr lang="fr-FR" sz="1800" b="1" i="1" dirty="0" smtClean="0"/>
          </a:p>
          <a:p>
            <a:r>
              <a:rPr lang="fr-FR" sz="1800" b="1" i="1" dirty="0" smtClean="0"/>
              <a:t>Multiples motivations :  guerres, mauvaises récoltes,  service  militaire, règles d’héritage</a:t>
            </a:r>
            <a:r>
              <a:rPr lang="fr-FR" sz="1800" b="1" i="1" dirty="0" smtClean="0"/>
              <a:t>, </a:t>
            </a:r>
            <a:r>
              <a:rPr lang="fr-FR" sz="1800" b="1" i="1" dirty="0" smtClean="0"/>
              <a:t>activités commerciales, opportunités familiales ; </a:t>
            </a:r>
            <a:r>
              <a:rPr lang="fr-FR" sz="1800" b="1" i="1" dirty="0"/>
              <a:t>Ruée </a:t>
            </a:r>
            <a:r>
              <a:rPr lang="fr-FR" sz="1800" b="1" i="1" dirty="0" smtClean="0"/>
              <a:t> vers l’or en Amérique du Nord,</a:t>
            </a:r>
          </a:p>
          <a:p>
            <a:r>
              <a:rPr lang="fr-FR" sz="1800" b="1" i="1" dirty="0" smtClean="0"/>
              <a:t>Agents d’émigration </a:t>
            </a:r>
            <a:r>
              <a:rPr lang="fr-FR" sz="1800" b="1" i="1" dirty="0"/>
              <a:t>actifs le long de la chaîne </a:t>
            </a:r>
            <a:r>
              <a:rPr lang="fr-FR" sz="1800" b="1" i="1" dirty="0" smtClean="0"/>
              <a:t>pyrénéenne,</a:t>
            </a:r>
            <a:endParaRPr lang="fr-FR" sz="1800" b="1" i="1" dirty="0"/>
          </a:p>
          <a:p>
            <a:r>
              <a:rPr lang="fr-FR" sz="1800" b="1" i="1" dirty="0" smtClean="0"/>
              <a:t>Les </a:t>
            </a:r>
            <a:r>
              <a:rPr lang="fr-FR" sz="1800" b="1" i="1" dirty="0" smtClean="0"/>
              <a:t>Basques sont recherchés comme bergers  (USA, Argentine). </a:t>
            </a:r>
            <a:endParaRPr lang="fr-FR" sz="1800" b="1" i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 rot="21278592">
            <a:off x="834596" y="2708591"/>
            <a:ext cx="3352800" cy="2310467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Tradition  de migrations très anciennes  (pêche à la baleine), colonisation de l’Amérique </a:t>
            </a:r>
            <a:r>
              <a:rPr lang="fr-FR" b="1" dirty="0" smtClean="0"/>
              <a:t>latine</a:t>
            </a:r>
            <a:endParaRPr lang="fr-FR" b="1" dirty="0"/>
          </a:p>
          <a:p>
            <a:r>
              <a:rPr lang="fr-FR" b="1" dirty="0"/>
              <a:t>Présente dès le début du XIX</a:t>
            </a:r>
            <a:r>
              <a:rPr lang="fr-FR" b="1" baseline="30000" dirty="0"/>
              <a:t>e</a:t>
            </a:r>
            <a:r>
              <a:rPr lang="fr-FR" b="1" dirty="0"/>
              <a:t> siècle, des Basques  vont en </a:t>
            </a:r>
            <a:r>
              <a:rPr lang="fr-FR" b="1" dirty="0" smtClean="0"/>
              <a:t>Uruguay, accompagnent  l’indépendance </a:t>
            </a:r>
            <a:r>
              <a:rPr lang="fr-FR" b="1" dirty="0"/>
              <a:t>de </a:t>
            </a:r>
            <a:r>
              <a:rPr lang="fr-FR" b="1" dirty="0" smtClean="0"/>
              <a:t>l’Argentine. </a:t>
            </a:r>
            <a:r>
              <a:rPr lang="fr-FR" b="1" dirty="0"/>
              <a:t>Dès les années 1840, les Basques sont activement attendus en Argentine </a:t>
            </a:r>
            <a:r>
              <a:rPr lang="fr-FR" b="1" dirty="0" smtClean="0"/>
              <a:t>. </a:t>
            </a:r>
            <a:r>
              <a:rPr lang="fr-FR" b="1" dirty="0"/>
              <a:t>La loi de 1876 organise l’immigration et les incite à partir.</a:t>
            </a:r>
          </a:p>
        </p:txBody>
      </p:sp>
    </p:spTree>
    <p:extLst>
      <p:ext uri="{BB962C8B-B14F-4D97-AF65-F5344CB8AC3E}">
        <p14:creationId xmlns:p14="http://schemas.microsoft.com/office/powerpoint/2010/main" val="32719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Réticences des autorités</a:t>
            </a:r>
            <a:endParaRPr lang="fr-FR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270000" indent="0">
              <a:spcBef>
                <a:spcPts val="0"/>
              </a:spcBef>
            </a:pPr>
            <a:r>
              <a:rPr lang="fr-FR" sz="2000" b="1" i="1" dirty="0" smtClean="0"/>
              <a:t> France  </a:t>
            </a:r>
            <a:r>
              <a:rPr lang="fr-FR" sz="2000" b="1" i="1" dirty="0"/>
              <a:t>:</a:t>
            </a:r>
            <a:r>
              <a:rPr lang="fr-FR" sz="2000" b="1" i="1" dirty="0" smtClean="0"/>
              <a:t> </a:t>
            </a:r>
            <a:r>
              <a:rPr lang="fr-FR" sz="2000" b="1" i="1" dirty="0"/>
              <a:t>l</a:t>
            </a:r>
            <a:r>
              <a:rPr lang="fr-FR" sz="2000" b="1" i="1" dirty="0" smtClean="0"/>
              <a:t>’émigration prive le pays de bras pour l’agriculture, l’industrie et </a:t>
            </a:r>
            <a:r>
              <a:rPr lang="fr-FR" sz="2000" b="1" i="1" dirty="0" smtClean="0"/>
              <a:t>l’armée,</a:t>
            </a:r>
            <a:endParaRPr lang="fr-FR" sz="2000" b="1" i="1" dirty="0" smtClean="0"/>
          </a:p>
          <a:p>
            <a:pPr marL="270000" indent="0">
              <a:spcBef>
                <a:spcPts val="0"/>
              </a:spcBef>
            </a:pPr>
            <a:r>
              <a:rPr lang="fr-FR" sz="2000" b="1" i="1" dirty="0" smtClean="0"/>
              <a:t> L’Église s’inquiète : </a:t>
            </a:r>
          </a:p>
          <a:p>
            <a:pPr marL="270000" indent="0">
              <a:spcBef>
                <a:spcPts val="0"/>
              </a:spcBef>
              <a:buNone/>
            </a:pPr>
            <a:r>
              <a:rPr lang="fr-FR" sz="2000" b="1" i="1" dirty="0" smtClean="0"/>
              <a:t>   que vont devenir ses     	ouailles ?</a:t>
            </a:r>
          </a:p>
          <a:p>
            <a:pPr marL="0" indent="0">
              <a:spcBef>
                <a:spcPts val="0"/>
              </a:spcBef>
              <a:buNone/>
            </a:pPr>
            <a:endParaRPr lang="fr-FR" sz="1600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1600" b="1" i="1" dirty="0" smtClean="0"/>
              <a:t>Les pères de </a:t>
            </a:r>
            <a:r>
              <a:rPr lang="fr-FR" sz="1600" b="1" i="1" dirty="0" err="1" smtClean="0"/>
              <a:t>Betharram</a:t>
            </a:r>
            <a:endParaRPr lang="fr-FR" sz="1600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1600" b="1" i="1" dirty="0" smtClean="0"/>
              <a:t>arrivent à Buenos Aires en 1855 </a:t>
            </a:r>
            <a:r>
              <a:rPr lang="fr-FR" sz="1600" i="1" dirty="0" smtClean="0"/>
              <a:t>(Michel </a:t>
            </a:r>
            <a:r>
              <a:rPr lang="fr-FR" sz="1600" i="1" dirty="0" err="1" smtClean="0"/>
              <a:t>Barthaburu</a:t>
            </a:r>
            <a:r>
              <a:rPr lang="fr-FR" sz="1600" i="1" dirty="0"/>
              <a:t>)</a:t>
            </a:r>
            <a:endParaRPr lang="fr-FR" sz="1600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b="1" i="1" dirty="0" smtClean="0"/>
              <a:t>Espagne : alerte sur les mensonges des recruteurs (</a:t>
            </a:r>
            <a:r>
              <a:rPr lang="fr-FR" b="1" i="1" dirty="0" err="1" smtClean="0"/>
              <a:t>Idoate</a:t>
            </a:r>
            <a:r>
              <a:rPr lang="fr-FR" b="1" i="1" dirty="0" smtClean="0"/>
              <a:t>),</a:t>
            </a:r>
            <a:endParaRPr lang="fr-FR" b="1" i="1" dirty="0" smtClean="0"/>
          </a:p>
          <a:p>
            <a:r>
              <a:rPr lang="fr-FR" b="1" i="1" dirty="0" smtClean="0"/>
              <a:t>Campagnes de presse virulentes : les </a:t>
            </a:r>
            <a:r>
              <a:rPr lang="fr-FR" b="1" i="1" dirty="0" err="1" smtClean="0"/>
              <a:t>comisionados</a:t>
            </a:r>
            <a:r>
              <a:rPr lang="fr-FR" b="1" i="1" dirty="0" smtClean="0"/>
              <a:t> et agents sont assimilés à de trafiquants de chair humaine : </a:t>
            </a:r>
            <a:r>
              <a:rPr lang="es-ES" b="1" i="1" dirty="0" smtClean="0"/>
              <a:t>”modernos </a:t>
            </a:r>
            <a:r>
              <a:rPr lang="es-ES" b="1" i="1" dirty="0"/>
              <a:t>especuladores de esclavos </a:t>
            </a:r>
            <a:r>
              <a:rPr lang="es-ES" b="1" i="1" dirty="0" smtClean="0"/>
              <a:t>blancos” (</a:t>
            </a:r>
            <a:r>
              <a:rPr lang="es-ES" b="1" i="1" dirty="0" err="1" smtClean="0"/>
              <a:t>Idoate</a:t>
            </a:r>
            <a:r>
              <a:rPr lang="es-ES" b="1" i="1" dirty="0" smtClean="0"/>
              <a:t>).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35459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i="1" dirty="0" smtClean="0"/>
              <a:t>Une micro-histoire : les récits de voyage</a:t>
            </a:r>
            <a:endParaRPr lang="fr-FR" sz="2800" b="1" i="1" dirty="0"/>
          </a:p>
        </p:txBody>
      </p:sp>
      <p:pic>
        <p:nvPicPr>
          <p:cNvPr id="3074" name="Picture 2" descr="G:\mesterle\Mes docs perso\EMILA\Cours d'été 17-21 juillet 2023\Photos PPT\Bulletin musée basqu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788" y="2120900"/>
            <a:ext cx="2473973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mesterle\Mes docs perso\EMILA\Cours d'été 17-21 juillet 2023\Photos PPT\41Q9+ttnT3L._SY425_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434" y="2119313"/>
            <a:ext cx="2383681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99592" y="1052736"/>
            <a:ext cx="3352800" cy="1008112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Les voyages de Jean-Baptiste </a:t>
            </a:r>
            <a:r>
              <a:rPr lang="fr-FR" sz="2000" b="1" dirty="0" err="1" smtClean="0"/>
              <a:t>Althabégoïty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Bordeaux - Buenos Aires</a:t>
            </a:r>
            <a:endParaRPr lang="fr-FR" sz="2000" b="1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71023">
            <a:off x="4247848" y="1589226"/>
            <a:ext cx="480765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 rot="21330599">
            <a:off x="827584" y="2708920"/>
            <a:ext cx="3600400" cy="3240359"/>
          </a:xfrm>
        </p:spPr>
        <p:txBody>
          <a:bodyPr>
            <a:normAutofit/>
          </a:bodyPr>
          <a:lstStyle/>
          <a:p>
            <a:r>
              <a:rPr lang="fr-FR" b="1" i="1" dirty="0">
                <a:solidFill>
                  <a:schemeClr val="accent2">
                    <a:lumMod val="50000"/>
                  </a:schemeClr>
                </a:solidFill>
              </a:rPr>
              <a:t>En </a:t>
            </a:r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1858, il </a:t>
            </a:r>
            <a:r>
              <a:rPr lang="fr-FR" b="1" i="1" dirty="0">
                <a:solidFill>
                  <a:schemeClr val="accent2">
                    <a:lumMod val="50000"/>
                  </a:schemeClr>
                </a:solidFill>
              </a:rPr>
              <a:t>a 28 </a:t>
            </a:r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ans, employé aux chemins de fer </a:t>
            </a:r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 en France, puis </a:t>
            </a:r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en Espagne,</a:t>
            </a:r>
            <a:endParaRPr lang="fr-FR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Le Benjamin-</a:t>
            </a:r>
            <a:r>
              <a:rPr lang="fr-FR" b="1" i="1" dirty="0" err="1" smtClean="0">
                <a:solidFill>
                  <a:schemeClr val="accent2">
                    <a:lumMod val="50000"/>
                  </a:schemeClr>
                </a:solidFill>
              </a:rPr>
              <a:t>Hallet</a:t>
            </a:r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 est un bateau de </a:t>
            </a:r>
            <a:r>
              <a:rPr lang="fr-FR" b="1" i="1" dirty="0" err="1" smtClean="0">
                <a:solidFill>
                  <a:schemeClr val="accent2">
                    <a:lumMod val="50000"/>
                  </a:schemeClr>
                </a:solidFill>
              </a:rPr>
              <a:t>frêt</a:t>
            </a:r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  (88 passagers),</a:t>
            </a:r>
          </a:p>
          <a:p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Deux mois de voyage Bordeaux-Buenos Aires </a:t>
            </a:r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 - octobre-décembre </a:t>
            </a:r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1858,</a:t>
            </a:r>
          </a:p>
          <a:p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Mentionne le Cap-Vert, Montevideo </a:t>
            </a:r>
          </a:p>
          <a:p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et  sa destination.</a:t>
            </a:r>
          </a:p>
          <a:p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37241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27584" y="1268760"/>
            <a:ext cx="3352800" cy="720080"/>
          </a:xfrm>
        </p:spPr>
        <p:txBody>
          <a:bodyPr>
            <a:normAutofit fontScale="90000"/>
          </a:bodyPr>
          <a:lstStyle/>
          <a:p>
            <a:r>
              <a:rPr lang="fr-FR" sz="2000" b="1" i="1" dirty="0" smtClean="0"/>
              <a:t>Conditions de voyage périlleuses, mal de mer, entassement, crainte des épidémies,</a:t>
            </a:r>
            <a:endParaRPr lang="fr-FR" sz="2000" b="1" i="1" dirty="0"/>
          </a:p>
        </p:txBody>
      </p:sp>
      <p:pic>
        <p:nvPicPr>
          <p:cNvPr id="6146" name="Picture 2" descr="G:\mesterle\Mes docs perso\EMILA\Cours d'été 17-21 juillet 2023\Photos PPT\visasenbordelais.fr - debarquement_montevideo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23476">
            <a:off x="4167834" y="1573786"/>
            <a:ext cx="506250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 rot="21417647">
            <a:off x="755576" y="2348880"/>
            <a:ext cx="3568824" cy="4104456"/>
          </a:xfrm>
        </p:spPr>
        <p:txBody>
          <a:bodyPr>
            <a:noAutofit/>
          </a:bodyPr>
          <a:lstStyle/>
          <a:p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1868 : les voyageurs ne se rendent pas directement sur les bateaux - ex. de Montevideo,</a:t>
            </a:r>
          </a:p>
          <a:p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Comment se distraire  à bord  : J.B. </a:t>
            </a:r>
            <a:r>
              <a:rPr lang="fr-FR" b="1" i="1" dirty="0" err="1" smtClean="0">
                <a:solidFill>
                  <a:schemeClr val="accent2">
                    <a:lumMod val="50000"/>
                  </a:schemeClr>
                </a:solidFill>
              </a:rPr>
              <a:t>Althabégoïty</a:t>
            </a:r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  joue de la flûte, contemple les  animaux marins et le ciel  sur l’océan…</a:t>
            </a:r>
          </a:p>
          <a:p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Escales en </a:t>
            </a:r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1868 </a:t>
            </a:r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: Montevideo, Rio de Janeiro,  </a:t>
            </a:r>
            <a:r>
              <a:rPr lang="fr-FR" b="1" i="1" dirty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ahia, </a:t>
            </a:r>
            <a:r>
              <a:rPr lang="fr-FR" b="1" i="1" dirty="0" err="1" smtClean="0">
                <a:solidFill>
                  <a:schemeClr val="accent2">
                    <a:lumMod val="50000"/>
                  </a:schemeClr>
                </a:solidFill>
              </a:rPr>
              <a:t>Pernambuco</a:t>
            </a:r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,  l’île Saint-Vincent, Santa Cruz de Tenerife, Gibraltar,  </a:t>
            </a:r>
            <a:r>
              <a:rPr lang="fr-FR" b="1" i="1" dirty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arseille.</a:t>
            </a:r>
            <a:endParaRPr lang="fr-FR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3352800" cy="1512168"/>
          </a:xfrm>
        </p:spPr>
        <p:txBody>
          <a:bodyPr>
            <a:normAutofit/>
          </a:bodyPr>
          <a:lstStyle/>
          <a:p>
            <a:r>
              <a:rPr lang="fr-FR" b="1" i="1" dirty="0" smtClean="0"/>
              <a:t>Naufrage du </a:t>
            </a:r>
            <a:r>
              <a:rPr lang="fr-FR" b="1" i="1" dirty="0" err="1" smtClean="0"/>
              <a:t>Léopoldina</a:t>
            </a:r>
            <a:r>
              <a:rPr lang="fr-FR" b="1" i="1" dirty="0" smtClean="0"/>
              <a:t>-Rosa</a:t>
            </a:r>
            <a:br>
              <a:rPr lang="fr-FR" b="1" i="1" dirty="0" smtClean="0"/>
            </a:br>
            <a:r>
              <a:rPr lang="fr-FR" b="1" i="1" dirty="0" smtClean="0"/>
              <a:t>1842</a:t>
            </a:r>
            <a:endParaRPr lang="fr-FR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r-FR" sz="1600" i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 rot="21304461">
            <a:off x="904997" y="2346287"/>
            <a:ext cx="3352800" cy="3140519"/>
          </a:xfrm>
        </p:spPr>
        <p:txBody>
          <a:bodyPr>
            <a:noAutofit/>
          </a:bodyPr>
          <a:lstStyle/>
          <a:p>
            <a:r>
              <a:rPr lang="fr-FR" sz="1400" b="1" i="1" dirty="0"/>
              <a:t>Bayonne – La </a:t>
            </a:r>
            <a:r>
              <a:rPr lang="fr-FR" sz="1400" b="1" i="1" dirty="0" err="1"/>
              <a:t>Plata</a:t>
            </a:r>
            <a:endParaRPr lang="fr-FR" sz="1400" b="1" i="1" dirty="0"/>
          </a:p>
          <a:p>
            <a:r>
              <a:rPr lang="fr-FR" sz="1400" b="1" i="1" dirty="0"/>
              <a:t>Multiples incidents avant et pendant le </a:t>
            </a:r>
            <a:r>
              <a:rPr lang="fr-FR" sz="1400" b="1" i="1" dirty="0" smtClean="0"/>
              <a:t>voyage,</a:t>
            </a:r>
            <a:endParaRPr lang="fr-FR" sz="1400" b="1" i="1" dirty="0"/>
          </a:p>
          <a:p>
            <a:r>
              <a:rPr lang="fr-FR" sz="1400" b="1" i="1" dirty="0"/>
              <a:t>300 personnes à bord, dont une majorité  de Basques,</a:t>
            </a:r>
          </a:p>
          <a:p>
            <a:r>
              <a:rPr lang="fr-FR" sz="1400" b="1" i="1" dirty="0"/>
              <a:t>Plusieurs morts pendant le </a:t>
            </a:r>
            <a:r>
              <a:rPr lang="fr-FR" sz="1400" b="1" i="1" dirty="0" smtClean="0"/>
              <a:t>voyage,</a:t>
            </a:r>
            <a:endParaRPr lang="fr-FR" sz="1400" b="1" i="1" dirty="0"/>
          </a:p>
          <a:p>
            <a:pPr>
              <a:spcBef>
                <a:spcPts val="0"/>
              </a:spcBef>
            </a:pPr>
            <a:r>
              <a:rPr lang="fr-FR" sz="1400" b="1" i="1" dirty="0"/>
              <a:t>Le navire s’échoue sur des récifs  à </a:t>
            </a:r>
            <a:endParaRPr lang="fr-FR" sz="1400" b="1" i="1" dirty="0" smtClean="0"/>
          </a:p>
          <a:p>
            <a:pPr>
              <a:spcBef>
                <a:spcPts val="0"/>
              </a:spcBef>
            </a:pPr>
            <a:r>
              <a:rPr lang="fr-FR" sz="1400" b="1" i="1" dirty="0" smtClean="0"/>
              <a:t>300 </a:t>
            </a:r>
            <a:r>
              <a:rPr lang="fr-FR" sz="1400" b="1" i="1" dirty="0"/>
              <a:t>m. </a:t>
            </a:r>
            <a:r>
              <a:rPr lang="fr-FR" sz="1400" b="1" i="1" dirty="0" smtClean="0"/>
              <a:t>de la côte de l’Uruguay, </a:t>
            </a:r>
            <a:r>
              <a:rPr lang="fr-FR" sz="1400" b="1" i="1" dirty="0"/>
              <a:t>72 </a:t>
            </a:r>
            <a:r>
              <a:rPr lang="fr-FR" sz="1400" b="1" i="1" dirty="0" smtClean="0"/>
              <a:t>survivants,</a:t>
            </a:r>
            <a:endParaRPr lang="fr-FR" sz="1400" b="1" i="1" dirty="0"/>
          </a:p>
          <a:p>
            <a:r>
              <a:rPr lang="fr-FR" sz="1400" b="1" i="1" dirty="0"/>
              <a:t>Naufrage abondamment relayé par la presse qui en fait un symbole des dangers de l’émigration</a:t>
            </a:r>
            <a:r>
              <a:rPr lang="fr-FR" sz="1400" b="1" i="1" dirty="0" smtClean="0"/>
              <a:t>.</a:t>
            </a:r>
          </a:p>
          <a:p>
            <a:endParaRPr lang="fr-FR" sz="1400" dirty="0"/>
          </a:p>
          <a:p>
            <a:pPr>
              <a:spcAft>
                <a:spcPts val="0"/>
              </a:spcAft>
            </a:pPr>
            <a:r>
              <a:rPr lang="fr-FR" sz="1400" i="1" dirty="0"/>
              <a:t>Maisonnave Gustavo et </a:t>
            </a:r>
            <a:r>
              <a:rPr lang="fr-FR" sz="1400" i="1" dirty="0" err="1"/>
              <a:t>Casassus</a:t>
            </a:r>
            <a:r>
              <a:rPr lang="fr-FR" sz="1400" i="1" dirty="0"/>
              <a:t> </a:t>
            </a:r>
            <a:r>
              <a:rPr lang="fr-FR" sz="1400" i="1" dirty="0" smtClean="0"/>
              <a:t>Lili</a:t>
            </a:r>
            <a:r>
              <a:rPr lang="fr-FR" sz="1400" i="1" dirty="0"/>
              <a:t> </a:t>
            </a:r>
            <a:r>
              <a:rPr lang="fr-FR" sz="1400" i="1" dirty="0" smtClean="0"/>
              <a:t>-  </a:t>
            </a:r>
            <a:r>
              <a:rPr lang="fr-FR" sz="1400" i="1" dirty="0"/>
              <a:t>Photo A. </a:t>
            </a:r>
            <a:r>
              <a:rPr lang="fr-FR" sz="1400" i="1" dirty="0" err="1"/>
              <a:t>Monroy</a:t>
            </a:r>
            <a:endParaRPr lang="fr-FR" sz="1400" i="1" dirty="0"/>
          </a:p>
          <a:p>
            <a:pPr>
              <a:spcAft>
                <a:spcPts val="0"/>
              </a:spcAft>
            </a:pPr>
            <a:endParaRPr lang="fr-FR" sz="1400" i="1" dirty="0"/>
          </a:p>
          <a:p>
            <a:endParaRPr lang="fr-FR" sz="1400" dirty="0"/>
          </a:p>
        </p:txBody>
      </p:sp>
      <p:pic>
        <p:nvPicPr>
          <p:cNvPr id="1026" name="Picture 2" descr="G:\mesterle\Mes docs perso\EMILA\Cours d'été 17-21 juillet 2023\Photos PPT\Moroy-sudestada-0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04">
            <a:off x="4419121" y="1798480"/>
            <a:ext cx="436880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3796</TotalTime>
  <Words>1137</Words>
  <Application>Microsoft Office PowerPoint</Application>
  <PresentationFormat>Affichage à l'écran (4:3)</PresentationFormat>
  <Paragraphs>146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Punaise</vt:lpstr>
      <vt:lpstr>Les Basques en partance vers  l’Amérique témoignages et récits  de voyage </vt:lpstr>
      <vt:lpstr>Présentation PowerPoint</vt:lpstr>
      <vt:lpstr>Un espace transrégional</vt:lpstr>
      <vt:lpstr>L’émigration basque, XIXe - XXe siècles</vt:lpstr>
      <vt:lpstr>Réticences des autorités</vt:lpstr>
      <vt:lpstr>Une micro-histoire : les récits de voyage</vt:lpstr>
      <vt:lpstr>Les voyages de Jean-Baptiste Althabégoïty Bordeaux - Buenos Aires</vt:lpstr>
      <vt:lpstr>Conditions de voyage périlleuses, mal de mer, entassement, crainte des épidémies,</vt:lpstr>
      <vt:lpstr>Naufrage du Léopoldina-Rosa 1842</vt:lpstr>
      <vt:lpstr>La loi  sur l’émigration  18 juillet 1860 en France</vt:lpstr>
      <vt:lpstr>La réglementation en Espagne</vt:lpstr>
      <vt:lpstr>La nourriture, un sujet-clé</vt:lpstr>
      <vt:lpstr>Des classes (sociales) strictement séparées </vt:lpstr>
      <vt:lpstr>Le transport d’émigrants,  un commerce lucratif  et transfrontalier </vt:lpstr>
      <vt:lpstr>Jean-Baptiste Lissarrague, 1886-1914 voyage de 1902 Saint-Nazaire – Vera Cruz (Mexique), La Navarre </vt:lpstr>
      <vt:lpstr>Présentation PowerPoint</vt:lpstr>
      <vt:lpstr>1858 – 1902 à 44 ans de distance…</vt:lpstr>
      <vt:lpstr>Ce qui a évolué</vt:lpstr>
      <vt:lpstr>Bibliographie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Basques en partance vers l’Amérique témoignages et récits  de voyage</dc:title>
  <dc:creator>mesterle</dc:creator>
  <cp:lastModifiedBy>maryse esterle</cp:lastModifiedBy>
  <cp:revision>109</cp:revision>
  <cp:lastPrinted>2023-07-14T20:42:27Z</cp:lastPrinted>
  <dcterms:created xsi:type="dcterms:W3CDTF">2023-07-05T10:09:33Z</dcterms:created>
  <dcterms:modified xsi:type="dcterms:W3CDTF">2023-07-28T06:53:52Z</dcterms:modified>
</cp:coreProperties>
</file>