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80" r:id="rId6"/>
    <p:sldId id="266" r:id="rId7"/>
    <p:sldId id="278" r:id="rId8"/>
    <p:sldId id="261" r:id="rId9"/>
    <p:sldId id="260" r:id="rId10"/>
    <p:sldId id="267" r:id="rId11"/>
    <p:sldId id="276" r:id="rId12"/>
    <p:sldId id="277" r:id="rId13"/>
    <p:sldId id="265" r:id="rId14"/>
    <p:sldId id="268" r:id="rId15"/>
    <p:sldId id="269" r:id="rId16"/>
    <p:sldId id="262" r:id="rId17"/>
    <p:sldId id="270" r:id="rId18"/>
    <p:sldId id="263" r:id="rId19"/>
    <p:sldId id="272" r:id="rId20"/>
    <p:sldId id="273" r:id="rId21"/>
    <p:sldId id="279" r:id="rId22"/>
    <p:sldId id="259" r:id="rId23"/>
    <p:sldId id="27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-99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77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27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78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24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52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98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11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9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97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1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81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FEF12-D02F-4FD4-BBAA-8F89F76E016F}" type="datetimeFigureOut">
              <a:rPr lang="fr-FR" smtClean="0"/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A1273-4819-40FC-A912-4E68F90501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56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hyperlink" Target="https://emila.hypotheses.org/4349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emila.hypotheses.org/429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s://emila.hypotheses.org/4476" TargetMode="External"/><Relationship Id="rId4" Type="http://schemas.openxmlformats.org/officeDocument/2006/relationships/hyperlink" Target="https://emila.hypotheses.org/457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youtube.com/watch?v=qRO02DizpO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emila.hypotheses.org/265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asso@memoire-emigration.org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4HufxK16wc0" TargetMode="External"/><Relationship Id="rId13" Type="http://schemas.openxmlformats.org/officeDocument/2006/relationships/image" Target="../media/image46.jpeg"/><Relationship Id="rId3" Type="http://schemas.openxmlformats.org/officeDocument/2006/relationships/hyperlink" Target="https://youtu.be/zGeLARk_UQc" TargetMode="External"/><Relationship Id="rId7" Type="http://schemas.openxmlformats.org/officeDocument/2006/relationships/hyperlink" Target="https://youtu.be/tO5OWvbm4Xk" TargetMode="External"/><Relationship Id="rId12" Type="http://schemas.openxmlformats.org/officeDocument/2006/relationships/image" Target="../media/image45.png"/><Relationship Id="rId2" Type="http://schemas.openxmlformats.org/officeDocument/2006/relationships/hyperlink" Target="https://youtu.be/mwoh_WQbe3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uQq--q_IEzc" TargetMode="External"/><Relationship Id="rId11" Type="http://schemas.openxmlformats.org/officeDocument/2006/relationships/image" Target="../media/image44.jpeg"/><Relationship Id="rId5" Type="http://schemas.openxmlformats.org/officeDocument/2006/relationships/hyperlink" Target="https://youtu.be/GZFr1kskPkA" TargetMode="External"/><Relationship Id="rId10" Type="http://schemas.openxmlformats.org/officeDocument/2006/relationships/hyperlink" Target="https://emila.hypotheses.org/files/2021/09/Emigrants-et-residents.pdf" TargetMode="External"/><Relationship Id="rId4" Type="http://schemas.openxmlformats.org/officeDocument/2006/relationships/hyperlink" Target="https://youtu.be/m0YnJGuH574" TargetMode="External"/><Relationship Id="rId9" Type="http://schemas.openxmlformats.org/officeDocument/2006/relationships/hyperlink" Target="https://youtu.be/fRuu4XCZ4F4" TargetMode="External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gRGIA5xjQ" TargetMode="External"/><Relationship Id="rId2" Type="http://schemas.openxmlformats.org/officeDocument/2006/relationships/hyperlink" Target="https://www.youtube.com/watch?v=_TMN9TdGBc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s://www.uik.eus/fr/activite/histoire-migration-transfrontaliere-amerique-representations-culturelles" TargetMode="External"/><Relationship Id="rId4" Type="http://schemas.openxmlformats.org/officeDocument/2006/relationships/hyperlink" Target="https://www.youtube.com/watch?v=nozUf4ZWvq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mailto:emila@u-bordeaux-montaigne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ySfyehvPnI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938683" y="208418"/>
            <a:ext cx="61058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/>
          </a:p>
          <a:p>
            <a:pPr algn="ctr"/>
            <a:endParaRPr lang="fr-FR" b="1" dirty="0" smtClean="0"/>
          </a:p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Dimanche 5 mars 2023</a:t>
            </a:r>
            <a:endParaRPr lang="fr-FR" b="1" dirty="0"/>
          </a:p>
          <a:p>
            <a:pPr algn="ctr"/>
            <a:endParaRPr lang="fr-FR" b="1" dirty="0"/>
          </a:p>
          <a:p>
            <a:pPr algn="ctr"/>
            <a:r>
              <a:rPr lang="fr-FR" sz="2400" b="1" dirty="0" smtClean="0"/>
              <a:t>La </a:t>
            </a:r>
            <a:r>
              <a:rPr lang="fr-FR" sz="2400" b="1" dirty="0"/>
              <a:t>diaspora basque et béarnaise en Amérique </a:t>
            </a:r>
            <a:endParaRPr lang="fr-FR" sz="2400" b="1" dirty="0" smtClean="0"/>
          </a:p>
          <a:p>
            <a:pPr algn="ctr"/>
            <a:r>
              <a:rPr lang="fr-FR" sz="2400" b="1" dirty="0" smtClean="0"/>
              <a:t> </a:t>
            </a:r>
            <a:r>
              <a:rPr lang="fr-FR" sz="2400" b="1" dirty="0"/>
              <a:t>XIX</a:t>
            </a:r>
            <a:r>
              <a:rPr lang="fr-FR" sz="2400" b="1" baseline="30000" dirty="0"/>
              <a:t>e</a:t>
            </a:r>
            <a:r>
              <a:rPr lang="fr-FR" sz="2400" b="1" dirty="0"/>
              <a:t> –XXI</a:t>
            </a:r>
            <a:r>
              <a:rPr lang="fr-FR" sz="2400" b="1" baseline="30000" dirty="0"/>
              <a:t>e</a:t>
            </a:r>
            <a:r>
              <a:rPr lang="fr-FR" sz="2400" b="1" dirty="0"/>
              <a:t> </a:t>
            </a:r>
            <a:r>
              <a:rPr lang="fr-FR" sz="2400" b="1" dirty="0" smtClean="0"/>
              <a:t>siècle</a:t>
            </a:r>
          </a:p>
          <a:p>
            <a:pPr algn="ctr"/>
            <a:endParaRPr lang="fr-FR" dirty="0"/>
          </a:p>
          <a:p>
            <a:pPr algn="ctr"/>
            <a:r>
              <a:rPr lang="fr-FR" b="1" dirty="0" smtClean="0"/>
              <a:t>Arlette  </a:t>
            </a:r>
            <a:r>
              <a:rPr lang="fr-FR" b="1" dirty="0" err="1"/>
              <a:t>Oçafrain</a:t>
            </a:r>
            <a:r>
              <a:rPr lang="fr-FR" b="1" dirty="0"/>
              <a:t> </a:t>
            </a:r>
            <a:r>
              <a:rPr lang="fr-FR" dirty="0"/>
              <a:t>– Maison basque </a:t>
            </a:r>
          </a:p>
          <a:p>
            <a:pPr algn="ctr"/>
            <a:r>
              <a:rPr lang="fr-FR" b="1" dirty="0"/>
              <a:t>Maryse </a:t>
            </a:r>
            <a:r>
              <a:rPr lang="fr-FR" b="1" dirty="0" err="1"/>
              <a:t>Esterle</a:t>
            </a:r>
            <a:r>
              <a:rPr lang="fr-FR" b="1" dirty="0"/>
              <a:t> </a:t>
            </a:r>
            <a:r>
              <a:rPr lang="fr-FR" dirty="0"/>
              <a:t>– </a:t>
            </a:r>
            <a:r>
              <a:rPr lang="fr-FR" dirty="0" smtClean="0"/>
              <a:t>Projet EMILA</a:t>
            </a:r>
            <a:endParaRPr lang="fr-FR" dirty="0"/>
          </a:p>
          <a:p>
            <a:pPr algn="ctr"/>
            <a:r>
              <a:rPr lang="fr-FR" b="1" dirty="0"/>
              <a:t>Isabelle Tauzin </a:t>
            </a:r>
            <a:r>
              <a:rPr lang="fr-FR" b="1" dirty="0" smtClean="0"/>
              <a:t>– </a:t>
            </a:r>
            <a:r>
              <a:rPr lang="fr-FR" dirty="0" smtClean="0"/>
              <a:t>Coordinatrice du  Projet EMILA </a:t>
            </a:r>
          </a:p>
          <a:p>
            <a:pPr algn="ctr"/>
            <a:r>
              <a:rPr lang="fr-FR" dirty="0" smtClean="0"/>
              <a:t>Université </a:t>
            </a:r>
            <a:r>
              <a:rPr lang="fr-FR" dirty="0"/>
              <a:t>Bordeaux </a:t>
            </a:r>
            <a:r>
              <a:rPr lang="fr-FR" dirty="0" smtClean="0"/>
              <a:t>Montaigne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emila.hypotheses.org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51" y="5578696"/>
            <a:ext cx="2117669" cy="1279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442" y="5286731"/>
            <a:ext cx="2124075" cy="1447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6" y="0"/>
            <a:ext cx="485057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48883" y="287135"/>
            <a:ext cx="6666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/>
              <a:t>Pariseko</a:t>
            </a:r>
            <a:r>
              <a:rPr lang="fr-FR" b="1" dirty="0" smtClean="0"/>
              <a:t> </a:t>
            </a:r>
            <a:r>
              <a:rPr lang="fr-FR" b="1" dirty="0" err="1"/>
              <a:t>Eskual</a:t>
            </a:r>
            <a:r>
              <a:rPr lang="fr-FR" b="1" dirty="0"/>
              <a:t> </a:t>
            </a:r>
            <a:r>
              <a:rPr lang="fr-FR" b="1" dirty="0" err="1"/>
              <a:t>Etxea</a:t>
            </a:r>
            <a:endParaRPr lang="fr-FR" b="1" dirty="0"/>
          </a:p>
          <a:p>
            <a:pPr algn="ctr"/>
            <a:r>
              <a:rPr lang="fr-FR" b="1" dirty="0"/>
              <a:t>Maison Basque </a:t>
            </a:r>
            <a:r>
              <a:rPr lang="fr-FR" b="1" dirty="0" smtClean="0"/>
              <a:t>de </a:t>
            </a:r>
            <a:r>
              <a:rPr lang="fr-FR" b="1" dirty="0"/>
              <a:t>Paris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35810" y="4640400"/>
            <a:ext cx="6156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Projet EMILA </a:t>
            </a:r>
            <a:r>
              <a:rPr lang="fr-FR" sz="2400" b="1" dirty="0"/>
              <a:t>E</a:t>
            </a:r>
            <a:r>
              <a:rPr lang="fr-FR" b="1" dirty="0"/>
              <a:t>critures </a:t>
            </a:r>
            <a:r>
              <a:rPr lang="fr-FR" sz="2400" b="1" dirty="0" err="1" smtClean="0"/>
              <a:t>MI</a:t>
            </a:r>
            <a:r>
              <a:rPr lang="fr-FR" b="1" dirty="0" err="1" smtClean="0"/>
              <a:t>grantes</a:t>
            </a:r>
            <a:r>
              <a:rPr lang="fr-FR" b="1" dirty="0" smtClean="0"/>
              <a:t> </a:t>
            </a:r>
            <a:r>
              <a:rPr lang="fr-FR" sz="2400" b="1" dirty="0"/>
              <a:t>L</a:t>
            </a:r>
            <a:r>
              <a:rPr lang="fr-FR" b="1" dirty="0"/>
              <a:t>atino-Américaines</a:t>
            </a:r>
          </a:p>
          <a:p>
            <a:pPr algn="ctr"/>
            <a:r>
              <a:rPr lang="fr-FR" b="1" dirty="0"/>
              <a:t>Histoires et traces de/en Nouvelle Aquitaine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3" y="5775435"/>
            <a:ext cx="2963197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821" y="1144836"/>
            <a:ext cx="68629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Isabelle Tauzin-</a:t>
            </a:r>
            <a:r>
              <a:rPr lang="fr-FR" b="1" dirty="0" err="1" smtClean="0"/>
              <a:t>Castellanos</a:t>
            </a:r>
            <a:r>
              <a:rPr lang="fr-FR" b="1" dirty="0" smtClean="0"/>
              <a:t> : Lettres d’immigrées françaises en Argentine: du voyage au mariage (1899-1908)</a:t>
            </a:r>
          </a:p>
          <a:p>
            <a:endParaRPr lang="fr-FR" dirty="0"/>
          </a:p>
          <a:p>
            <a:r>
              <a:rPr lang="fr-FR" dirty="0" smtClean="0"/>
              <a:t>Plus de 200 lettres </a:t>
            </a:r>
            <a:r>
              <a:rPr lang="fr-FR" dirty="0"/>
              <a:t>écrites </a:t>
            </a:r>
            <a:r>
              <a:rPr lang="fr-FR" dirty="0" smtClean="0"/>
              <a:t>à partir de 1899 par </a:t>
            </a:r>
            <a:r>
              <a:rPr lang="fr-FR" dirty="0"/>
              <a:t>des jeunes filles parties du Béarn en Argentine.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Impressions </a:t>
            </a:r>
            <a:r>
              <a:rPr lang="fr-FR" dirty="0"/>
              <a:t>à l’arrivée dans la Pampa, </a:t>
            </a:r>
            <a:r>
              <a:rPr lang="fr-FR" dirty="0" smtClean="0"/>
              <a:t>l’intégration et la communauté migrante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Volonté </a:t>
            </a:r>
            <a:r>
              <a:rPr lang="fr-FR" dirty="0"/>
              <a:t>d’émancipation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Peur </a:t>
            </a:r>
            <a:r>
              <a:rPr lang="fr-FR" dirty="0"/>
              <a:t>de l’oubli 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551676" y="395146"/>
            <a:ext cx="7739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b="1" dirty="0" smtClean="0"/>
              <a:t>Lettres d’émigration du Pays basque et du Béarn </a:t>
            </a:r>
            <a:endParaRPr lang="fr-FR" sz="20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896" y="0"/>
            <a:ext cx="3628103" cy="2418735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55" y="3588774"/>
            <a:ext cx="4916129" cy="3077497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84" y="2221077"/>
            <a:ext cx="3814915" cy="45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92191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Charles </a:t>
            </a:r>
            <a:r>
              <a:rPr lang="fr-FR" sz="2400" b="1" dirty="0" err="1" smtClean="0"/>
              <a:t>Barroilhet</a:t>
            </a:r>
            <a:r>
              <a:rPr lang="fr-FR" sz="2400" b="1" dirty="0" smtClean="0"/>
              <a:t> (1804-1865)</a:t>
            </a:r>
          </a:p>
          <a:p>
            <a:pPr algn="ctr"/>
            <a:r>
              <a:rPr lang="fr-FR" dirty="0" smtClean="0"/>
              <a:t>Correspondance numérisée </a:t>
            </a:r>
            <a:r>
              <a:rPr lang="fr-FR" dirty="0"/>
              <a:t>par </a:t>
            </a:r>
            <a:r>
              <a:rPr lang="fr-FR" dirty="0" smtClean="0"/>
              <a:t>Pierre Simonet (Anglet)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Charles </a:t>
            </a:r>
            <a:r>
              <a:rPr lang="fr-FR" dirty="0" err="1"/>
              <a:t>Barroilhet</a:t>
            </a:r>
            <a:r>
              <a:rPr lang="fr-FR" dirty="0"/>
              <a:t>, né en 1804, quitte sa ville natale de Bayonne pour Lima à l'âge de 22 ans, en compagnie d'Ulysse </a:t>
            </a:r>
            <a:r>
              <a:rPr lang="fr-FR" dirty="0" err="1"/>
              <a:t>Dutey</a:t>
            </a:r>
            <a:r>
              <a:rPr lang="fr-FR" dirty="0"/>
              <a:t> et guidé par </a:t>
            </a:r>
            <a:r>
              <a:rPr lang="fr-FR" dirty="0" smtClean="0"/>
              <a:t>Sauveur  </a:t>
            </a:r>
            <a:r>
              <a:rPr lang="fr-FR" dirty="0"/>
              <a:t>Soyer, </a:t>
            </a:r>
            <a:r>
              <a:rPr lang="fr-FR" dirty="0" smtClean="0"/>
              <a:t>natif de Saint-Palais à </a:t>
            </a:r>
            <a:r>
              <a:rPr lang="fr-FR" dirty="0"/>
              <a:t>bord du Bolivar (départ de Bordeaux en janvier 1827). 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" Nous vivons ensemble dans le même hôtel, dans la même chambre, nous mangeons à la même table et nous ne sommes jamais séparés [...] Le caractère droit et loyal de cet excellent jeune homme est en parfaite sympathie avec le mien ; aussi vivons-nous plutôt comme deux frères en parfaite harmonie </a:t>
            </a:r>
            <a:r>
              <a:rPr lang="fr-FR" dirty="0" smtClean="0"/>
              <a:t>".</a:t>
            </a:r>
            <a:r>
              <a:rPr lang="fr-FR" dirty="0"/>
              <a:t> 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Préparation du voyage au Pérou : " L'achat d'un chapeau de paille et d'un manteau d'été m'a laissé sans le sou [à Bordeaux]. Mais ces objets allaient être indispensables". 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Charles </a:t>
            </a:r>
            <a:r>
              <a:rPr lang="fr-FR" dirty="0" err="1"/>
              <a:t>Barroilhet</a:t>
            </a:r>
            <a:r>
              <a:rPr lang="fr-FR" dirty="0"/>
              <a:t> envisage de vivre loin de ses parents pendant dix ans et prévoit qu'il pourra ensuite revenir.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es-ES" dirty="0" smtClean="0"/>
              <a:t>Son </a:t>
            </a:r>
            <a:r>
              <a:rPr lang="es-ES" dirty="0" err="1" smtClean="0"/>
              <a:t>frère</a:t>
            </a:r>
            <a:r>
              <a:rPr lang="es-ES" dirty="0" smtClean="0"/>
              <a:t> </a:t>
            </a:r>
            <a:r>
              <a:rPr lang="es-ES" dirty="0" err="1" smtClean="0"/>
              <a:t>aîné</a:t>
            </a:r>
            <a:r>
              <a:rPr lang="es-ES" dirty="0" smtClean="0"/>
              <a:t>, </a:t>
            </a:r>
            <a:r>
              <a:rPr lang="es-ES" dirty="0"/>
              <a:t>François </a:t>
            </a:r>
            <a:r>
              <a:rPr lang="es-ES" dirty="0" err="1"/>
              <a:t>Barroilhet</a:t>
            </a:r>
            <a:r>
              <a:rPr lang="es-ES" dirty="0"/>
              <a:t>, </a:t>
            </a:r>
            <a:r>
              <a:rPr lang="es-ES" dirty="0" err="1" smtClean="0"/>
              <a:t>s’installa</a:t>
            </a:r>
            <a:r>
              <a:rPr lang="es-ES" dirty="0" smtClean="0"/>
              <a:t> à </a:t>
            </a:r>
            <a:r>
              <a:rPr lang="es-ES" dirty="0"/>
              <a:t>Valparaíso en </a:t>
            </a:r>
            <a:r>
              <a:rPr lang="es-ES" dirty="0" smtClean="0"/>
              <a:t>1834</a:t>
            </a:r>
          </a:p>
          <a:p>
            <a:pPr algn="ctr"/>
            <a:r>
              <a:rPr lang="es-ES" dirty="0" smtClean="0"/>
              <a:t> &gt; </a:t>
            </a:r>
            <a:r>
              <a:rPr lang="es-ES" dirty="0" err="1" smtClean="0"/>
              <a:t>descendance</a:t>
            </a:r>
            <a:r>
              <a:rPr lang="es-ES" dirty="0" smtClean="0"/>
              <a:t> </a:t>
            </a:r>
            <a:r>
              <a:rPr lang="es-ES" dirty="0" err="1" smtClean="0"/>
              <a:t>au</a:t>
            </a:r>
            <a:r>
              <a:rPr lang="es-ES" dirty="0" smtClean="0"/>
              <a:t> Chili. </a:t>
            </a:r>
            <a:endParaRPr lang="es-ES" dirty="0"/>
          </a:p>
          <a:p>
            <a:endParaRPr lang="es-ES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54" y="137651"/>
            <a:ext cx="5350646" cy="27137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90" y="3509576"/>
            <a:ext cx="2844558" cy="31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310" y="629266"/>
            <a:ext cx="7452852" cy="425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/>
              <a:t>Marguerite </a:t>
            </a:r>
            <a:r>
              <a:rPr lang="fr-FR" dirty="0" err="1" smtClean="0"/>
              <a:t>Larrabure</a:t>
            </a:r>
            <a:r>
              <a:rPr lang="fr-FR" dirty="0" smtClean="0"/>
              <a:t>  &lt; couple de la diaspora basque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/>
              <a:t>(Pierre </a:t>
            </a:r>
            <a:r>
              <a:rPr lang="fr-FR" dirty="0" err="1" smtClean="0"/>
              <a:t>Larrabure</a:t>
            </a:r>
            <a:r>
              <a:rPr lang="fr-FR" dirty="0" smtClean="0"/>
              <a:t> fils de </a:t>
            </a:r>
            <a:r>
              <a:rPr lang="fr-FR" dirty="0" err="1" smtClean="0"/>
              <a:t>Andre</a:t>
            </a:r>
            <a:r>
              <a:rPr lang="fr-FR" dirty="0" smtClean="0"/>
              <a:t> </a:t>
            </a:r>
            <a:r>
              <a:rPr lang="fr-FR" dirty="0" err="1" smtClean="0"/>
              <a:t>Larrabure</a:t>
            </a:r>
            <a:r>
              <a:rPr lang="fr-FR" dirty="0" smtClean="0"/>
              <a:t> et Marie </a:t>
            </a:r>
            <a:r>
              <a:rPr lang="fr-FR" dirty="0" err="1" smtClean="0"/>
              <a:t>Aphatie</a:t>
            </a:r>
            <a:r>
              <a:rPr lang="fr-FR" dirty="0" smtClean="0"/>
              <a:t>, </a:t>
            </a:r>
            <a:r>
              <a:rPr lang="fr-FR" dirty="0"/>
              <a:t>Jeanne </a:t>
            </a:r>
            <a:r>
              <a:rPr lang="fr-FR" dirty="0" err="1" smtClean="0"/>
              <a:t>Otheguy</a:t>
            </a:r>
            <a:r>
              <a:rPr lang="fr-FR" dirty="0" smtClean="0"/>
              <a:t> fille de Jean </a:t>
            </a:r>
            <a:r>
              <a:rPr lang="fr-FR" dirty="0" err="1" smtClean="0"/>
              <a:t>Otheguy</a:t>
            </a:r>
            <a:r>
              <a:rPr lang="fr-FR" dirty="0" smtClean="0"/>
              <a:t> et Marie </a:t>
            </a:r>
            <a:r>
              <a:rPr lang="fr-FR" dirty="0" err="1" smtClean="0"/>
              <a:t>Echegaray</a:t>
            </a:r>
            <a:r>
              <a:rPr lang="fr-FR" dirty="0" smtClean="0"/>
              <a:t> Borda).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Proximité de la famille </a:t>
            </a:r>
            <a:r>
              <a:rPr lang="fr-FR" dirty="0" err="1"/>
              <a:t>Larrabure</a:t>
            </a:r>
            <a:r>
              <a:rPr lang="fr-FR" dirty="0"/>
              <a:t> avec le pouvoir dans les années 1830 (prêt au général Santa Cruz</a:t>
            </a:r>
            <a:r>
              <a:rPr lang="fr-FR" dirty="0" smtClean="0"/>
              <a:t>). &gt; épouse Alexandre </a:t>
            </a:r>
            <a:r>
              <a:rPr lang="fr-FR" dirty="0" err="1" smtClean="0"/>
              <a:t>Truel</a:t>
            </a:r>
            <a:r>
              <a:rPr lang="fr-FR" dirty="0" smtClean="0"/>
              <a:t>.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Familles originaires de </a:t>
            </a:r>
            <a:r>
              <a:rPr lang="fr-FR" dirty="0"/>
              <a:t>Saint-Jean-Pied de Port, </a:t>
            </a:r>
            <a:r>
              <a:rPr lang="fr-FR" dirty="0" err="1"/>
              <a:t>Suhescun</a:t>
            </a:r>
            <a:r>
              <a:rPr lang="fr-FR" dirty="0"/>
              <a:t> et </a:t>
            </a:r>
            <a:r>
              <a:rPr lang="fr-FR" dirty="0" err="1"/>
              <a:t>Tardets</a:t>
            </a:r>
            <a:r>
              <a:rPr lang="fr-FR" dirty="0"/>
              <a:t>. </a:t>
            </a:r>
            <a:br>
              <a:rPr lang="fr-FR" dirty="0"/>
            </a:br>
            <a:endParaRPr lang="fr-FR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err="1" smtClean="0"/>
              <a:t>Inés</a:t>
            </a:r>
            <a:r>
              <a:rPr lang="fr-FR" dirty="0" smtClean="0"/>
              <a:t> </a:t>
            </a:r>
            <a:r>
              <a:rPr lang="fr-FR" dirty="0" err="1"/>
              <a:t>Larrabure</a:t>
            </a:r>
            <a:r>
              <a:rPr lang="fr-FR" dirty="0"/>
              <a:t> (18 ans), mariée à un autre émigré basque, Paul </a:t>
            </a:r>
            <a:r>
              <a:rPr lang="fr-FR" dirty="0" err="1"/>
              <a:t>Carriquiry</a:t>
            </a:r>
            <a:r>
              <a:rPr lang="fr-FR" dirty="0"/>
              <a:t>, famille de </a:t>
            </a:r>
            <a:r>
              <a:rPr lang="fr-FR" dirty="0" err="1"/>
              <a:t>Tardets-Sorholus</a:t>
            </a:r>
            <a:r>
              <a:rPr lang="fr-FR" dirty="0"/>
              <a:t> (36 ans), décédée en 1924, après s'être occupée des orphelins. </a:t>
            </a:r>
            <a:endParaRPr lang="fr-FR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/>
              <a:t>Les 7 enfants </a:t>
            </a:r>
            <a:r>
              <a:rPr lang="fr-FR" dirty="0" err="1" smtClean="0"/>
              <a:t>Truel</a:t>
            </a:r>
            <a:r>
              <a:rPr lang="fr-FR" dirty="0" smtClean="0"/>
              <a:t> repartent </a:t>
            </a:r>
            <a:r>
              <a:rPr lang="fr-FR" dirty="0"/>
              <a:t>en France, </a:t>
            </a:r>
            <a:r>
              <a:rPr lang="fr-FR" dirty="0" smtClean="0"/>
              <a:t>les 5 filles restent ensemble à Paris.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28" y="0"/>
            <a:ext cx="4398311" cy="29250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110" y="3620312"/>
            <a:ext cx="3802125" cy="205223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64130" y="3049371"/>
            <a:ext cx="380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Eglise de </a:t>
            </a:r>
            <a:r>
              <a:rPr lang="fr-FR" dirty="0" err="1" smtClean="0"/>
              <a:t>Suhescun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327923" y="5761704"/>
            <a:ext cx="3772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Maison </a:t>
            </a:r>
            <a:r>
              <a:rPr lang="fr-FR" dirty="0" err="1" smtClean="0"/>
              <a:t>Larrabure</a:t>
            </a:r>
            <a:r>
              <a:rPr lang="fr-FR" dirty="0" smtClean="0"/>
              <a:t> de Saint-Jean Pied de Port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2" y="4646427"/>
            <a:ext cx="7452853" cy="19494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89703" y="186813"/>
            <a:ext cx="515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Famille </a:t>
            </a:r>
            <a:r>
              <a:rPr lang="fr-FR" b="1" dirty="0" err="1" smtClean="0"/>
              <a:t>Larrabure</a:t>
            </a:r>
            <a:r>
              <a:rPr lang="fr-FR" b="1" dirty="0" smtClean="0"/>
              <a:t>, </a:t>
            </a:r>
            <a:r>
              <a:rPr lang="fr-FR" b="1" dirty="0" err="1" smtClean="0"/>
              <a:t>Carriquiry</a:t>
            </a:r>
            <a:r>
              <a:rPr lang="fr-FR" b="1" dirty="0" smtClean="0"/>
              <a:t>, </a:t>
            </a:r>
            <a:r>
              <a:rPr lang="fr-FR" b="1" dirty="0" err="1" smtClean="0"/>
              <a:t>Otheguy</a:t>
            </a:r>
            <a:r>
              <a:rPr lang="fr-FR" b="1" dirty="0" smtClean="0"/>
              <a:t> et </a:t>
            </a:r>
            <a:r>
              <a:rPr lang="fr-FR" b="1" dirty="0" err="1" smtClean="0"/>
              <a:t>Truel</a:t>
            </a:r>
            <a:r>
              <a:rPr lang="fr-FR" b="1" dirty="0" smtClean="0"/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563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8490"/>
            <a:ext cx="7148052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Émigration professionnelle et émigration féminine </a:t>
            </a:r>
            <a:endParaRPr lang="fr-FR" sz="2000" dirty="0" smtClean="0"/>
          </a:p>
          <a:p>
            <a:endParaRPr lang="fr-FR" dirty="0" smtClean="0"/>
          </a:p>
          <a:p>
            <a:r>
              <a:rPr lang="fr-FR" b="1" dirty="0" err="1"/>
              <a:t>B</a:t>
            </a:r>
            <a:r>
              <a:rPr lang="fr-FR" b="1" dirty="0" err="1" smtClean="0"/>
              <a:t>eñat</a:t>
            </a:r>
            <a:r>
              <a:rPr lang="fr-FR" b="1" dirty="0" smtClean="0"/>
              <a:t> </a:t>
            </a:r>
            <a:r>
              <a:rPr lang="fr-FR" b="1" dirty="0" err="1" smtClean="0"/>
              <a:t>Çuburu-Ithorotz</a:t>
            </a:r>
            <a:r>
              <a:rPr lang="fr-FR" b="1" dirty="0" smtClean="0"/>
              <a:t> : Les précurseurs d'une tradition migratoire dans la commune basque d'Hasparren (XVIII</a:t>
            </a:r>
            <a:r>
              <a:rPr lang="fr-FR" b="1" baseline="30000" dirty="0" smtClean="0"/>
              <a:t>e</a:t>
            </a:r>
            <a:r>
              <a:rPr lang="fr-FR" b="1" dirty="0" smtClean="0"/>
              <a:t>-XIX</a:t>
            </a:r>
            <a:r>
              <a:rPr lang="fr-FR" b="1" baseline="30000" dirty="0" smtClean="0"/>
              <a:t>e</a:t>
            </a:r>
            <a:r>
              <a:rPr lang="fr-FR" b="1" dirty="0" smtClean="0"/>
              <a:t> siècle)</a:t>
            </a:r>
          </a:p>
          <a:p>
            <a:endParaRPr lang="fr-FR" b="1" dirty="0"/>
          </a:p>
          <a:p>
            <a:r>
              <a:rPr lang="fr-FR" dirty="0" smtClean="0"/>
              <a:t>Hasparren, province </a:t>
            </a:r>
            <a:r>
              <a:rPr lang="fr-FR" dirty="0"/>
              <a:t>basque du </a:t>
            </a:r>
            <a:r>
              <a:rPr lang="fr-FR" dirty="0" err="1"/>
              <a:t>Labourd</a:t>
            </a:r>
            <a:r>
              <a:rPr lang="fr-FR" dirty="0"/>
              <a:t> </a:t>
            </a:r>
            <a:r>
              <a:rPr lang="fr-FR" dirty="0" smtClean="0"/>
              <a:t>: activités </a:t>
            </a:r>
            <a:r>
              <a:rPr lang="fr-FR" dirty="0"/>
              <a:t>artisanales de la tannerie, de la cordonnerie et du textile qui employaient une grande partie de sa population.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Tradition migratoire qui débuta dans la commune au XVII</a:t>
            </a:r>
            <a:r>
              <a:rPr lang="fr-FR" baseline="30000" dirty="0" smtClean="0"/>
              <a:t>e</a:t>
            </a:r>
            <a:r>
              <a:rPr lang="fr-FR" dirty="0" smtClean="0"/>
              <a:t> siècle. </a:t>
            </a:r>
            <a:r>
              <a:rPr lang="fr-FR" dirty="0" smtClean="0"/>
              <a:t>Émigration </a:t>
            </a:r>
            <a:r>
              <a:rPr lang="fr-FR" dirty="0"/>
              <a:t>massive vers les pays d’Amérique latine à partir du deuxième tiers du XIXe siècle</a:t>
            </a:r>
            <a:r>
              <a:rPr lang="fr-FR" dirty="0" smtClean="0"/>
              <a:t>. </a:t>
            </a:r>
          </a:p>
          <a:p>
            <a:endParaRPr lang="fr-FR" dirty="0"/>
          </a:p>
          <a:p>
            <a:r>
              <a:rPr lang="fr-FR" dirty="0" smtClean="0"/>
              <a:t>Longue </a:t>
            </a:r>
            <a:r>
              <a:rPr lang="fr-FR" dirty="0"/>
              <a:t>chaine </a:t>
            </a:r>
            <a:r>
              <a:rPr lang="fr-FR" dirty="0" smtClean="0"/>
              <a:t>migratoire</a:t>
            </a:r>
          </a:p>
          <a:p>
            <a:endParaRPr lang="fr-FR" dirty="0"/>
          </a:p>
          <a:p>
            <a:r>
              <a:rPr lang="fr-FR" dirty="0" smtClean="0">
                <a:hlinkClick r:id="rId2"/>
              </a:rPr>
              <a:t>Pascal </a:t>
            </a:r>
            <a:r>
              <a:rPr lang="fr-FR" dirty="0" err="1" smtClean="0">
                <a:hlinkClick r:id="rId2"/>
              </a:rPr>
              <a:t>Harriague</a:t>
            </a:r>
            <a:r>
              <a:rPr lang="fr-FR" dirty="0" smtClean="0">
                <a:hlinkClick r:id="rId2"/>
              </a:rPr>
              <a:t> en Uruguay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>
                <a:hlinkClick r:id="rId3"/>
              </a:rPr>
              <a:t>Gratien Daguerre, à Cuba</a:t>
            </a:r>
            <a:endParaRPr lang="fr-FR" dirty="0" smtClean="0"/>
          </a:p>
          <a:p>
            <a:endParaRPr lang="fr-FR" dirty="0"/>
          </a:p>
          <a:p>
            <a:r>
              <a:rPr lang="fr-FR" dirty="0">
                <a:hlinkClick r:id="rId4"/>
              </a:rPr>
              <a:t>Paul </a:t>
            </a:r>
            <a:r>
              <a:rPr lang="fr-FR" dirty="0" smtClean="0">
                <a:hlinkClick r:id="rId4"/>
              </a:rPr>
              <a:t>Lafitte à Cuba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>
                <a:hlinkClick r:id="rId5"/>
              </a:rPr>
              <a:t>Joseph </a:t>
            </a:r>
            <a:r>
              <a:rPr lang="fr-FR" dirty="0" err="1" smtClean="0">
                <a:hlinkClick r:id="rId5"/>
              </a:rPr>
              <a:t>Mendiague</a:t>
            </a:r>
            <a:r>
              <a:rPr lang="fr-FR" dirty="0" smtClean="0">
                <a:hlinkClick r:id="rId5"/>
              </a:rPr>
              <a:t> en Uruguay</a:t>
            </a:r>
            <a:endParaRPr lang="fr-FR" dirty="0" smtClean="0"/>
          </a:p>
          <a:p>
            <a:endParaRPr lang="fr-FR" i="1" dirty="0"/>
          </a:p>
          <a:p>
            <a:r>
              <a:rPr lang="fr-FR" dirty="0"/>
              <a:t>Saint-Martin </a:t>
            </a:r>
            <a:r>
              <a:rPr lang="fr-FR" dirty="0" err="1" smtClean="0"/>
              <a:t>Lissarrague</a:t>
            </a:r>
            <a:r>
              <a:rPr lang="fr-FR" dirty="0" smtClean="0"/>
              <a:t> au </a:t>
            </a:r>
            <a:r>
              <a:rPr lang="fr-FR" dirty="0"/>
              <a:t>Mexique</a:t>
            </a:r>
            <a:endParaRPr lang="fr-FR" i="1" dirty="0"/>
          </a:p>
          <a:p>
            <a:endParaRPr lang="fr-FR" b="1" i="1" dirty="0"/>
          </a:p>
          <a:p>
            <a:endParaRPr lang="fr-FR" b="1" dirty="0" smtClean="0"/>
          </a:p>
          <a:p>
            <a:endParaRPr lang="fr-FR" dirty="0"/>
          </a:p>
          <a:p>
            <a:endParaRPr lang="fr-FR" b="1" dirty="0" smtClean="0"/>
          </a:p>
          <a:p>
            <a:r>
              <a:rPr lang="fr-FR" dirty="0" smtClean="0"/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750" y="4362911"/>
            <a:ext cx="3790950" cy="21240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850" y="245807"/>
            <a:ext cx="4468761" cy="29791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87" y="3547872"/>
            <a:ext cx="2340864" cy="33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807" y="122422"/>
            <a:ext cx="112874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Émigration professionnelle et émigration féminine </a:t>
            </a:r>
            <a:endParaRPr lang="fr-FR" sz="2000" dirty="0" smtClean="0"/>
          </a:p>
          <a:p>
            <a:r>
              <a:rPr lang="fr-FR" b="1" dirty="0" smtClean="0"/>
              <a:t>Marie-Pierre </a:t>
            </a:r>
            <a:r>
              <a:rPr lang="fr-FR" b="1" dirty="0" err="1" smtClean="0"/>
              <a:t>Arrizabalaga</a:t>
            </a:r>
            <a:r>
              <a:rPr lang="fr-FR" b="1" dirty="0" smtClean="0"/>
              <a:t> : Les émigrantes basques en Californie entre 1880 et 1940 Reproduction ou émancipation ?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7" y="865240"/>
            <a:ext cx="5760720" cy="38404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38452" y="865240"/>
            <a:ext cx="5358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Analyse de </a:t>
            </a:r>
            <a:r>
              <a:rPr lang="fr-FR" dirty="0"/>
              <a:t>l’émigration </a:t>
            </a:r>
            <a:r>
              <a:rPr lang="fr-FR" dirty="0" smtClean="0"/>
              <a:t>de femmes installées </a:t>
            </a:r>
            <a:r>
              <a:rPr lang="fr-FR" dirty="0"/>
              <a:t>dans le comté de </a:t>
            </a:r>
            <a:r>
              <a:rPr lang="fr-FR" dirty="0" err="1"/>
              <a:t>Kern</a:t>
            </a:r>
            <a:r>
              <a:rPr lang="fr-FR" dirty="0"/>
              <a:t> en Californie entre 1880 et 1940, un comté rural et </a:t>
            </a:r>
            <a:r>
              <a:rPr lang="fr-FR" dirty="0" smtClean="0"/>
              <a:t>isolé. 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émigrantes n’étaient pas des </a:t>
            </a:r>
            <a:r>
              <a:rPr lang="fr-FR" dirty="0" smtClean="0"/>
              <a:t>femmes, dépendantes vivant </a:t>
            </a:r>
            <a:r>
              <a:rPr lang="fr-FR" dirty="0"/>
              <a:t>dans l’ombre de leurs </a:t>
            </a:r>
            <a:r>
              <a:rPr lang="fr-FR" dirty="0" smtClean="0"/>
              <a:t>maris. 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Réussite </a:t>
            </a:r>
            <a:r>
              <a:rPr lang="fr-FR" dirty="0"/>
              <a:t>économique des entreprises </a:t>
            </a:r>
            <a:r>
              <a:rPr lang="fr-FR" dirty="0" smtClean="0"/>
              <a:t>familiales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Nouveaux </a:t>
            </a:r>
            <a:r>
              <a:rPr lang="fr-FR" dirty="0"/>
              <a:t>rôles et pouvoirs dans la société civile </a:t>
            </a:r>
            <a:r>
              <a:rPr lang="fr-FR" dirty="0" smtClean="0"/>
              <a:t>d’accueil.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2" y="4056299"/>
            <a:ext cx="6390968" cy="28017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490" y="5604387"/>
            <a:ext cx="516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https://www.youtube.com/watch?v=6CF34BM3Zs8</a:t>
            </a:r>
          </a:p>
        </p:txBody>
      </p:sp>
    </p:spTree>
    <p:extLst>
      <p:ext uri="{BB962C8B-B14F-4D97-AF65-F5344CB8AC3E}">
        <p14:creationId xmlns:p14="http://schemas.microsoft.com/office/powerpoint/2010/main" val="2872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58" y="0"/>
            <a:ext cx="826892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Représentations littéraires de l’émigration basque</a:t>
            </a:r>
            <a:endParaRPr lang="fr-FR" sz="2000" dirty="0" smtClean="0"/>
          </a:p>
          <a:p>
            <a:r>
              <a:rPr lang="fr-FR" b="1" dirty="0" smtClean="0"/>
              <a:t>Jean </a:t>
            </a:r>
            <a:r>
              <a:rPr lang="fr-FR" b="1" dirty="0" err="1" smtClean="0"/>
              <a:t>Casenave</a:t>
            </a:r>
            <a:r>
              <a:rPr lang="fr-FR" b="1" dirty="0" smtClean="0"/>
              <a:t> : L’émigration en Amérique dans la littérature basque 1850 – 1960</a:t>
            </a:r>
          </a:p>
          <a:p>
            <a:r>
              <a:rPr lang="fr-FR" b="1" dirty="0"/>
              <a:t>https://www.youtube.com/watch?v=AkeCpYiqgPI</a:t>
            </a:r>
            <a:endParaRPr lang="fr-FR" b="1" dirty="0" smtClean="0"/>
          </a:p>
          <a:p>
            <a:endParaRPr lang="fr-FR" b="1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78658" y="809342"/>
            <a:ext cx="63526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L’émergence du thème de l’émigration dans la littérature basque se fait à partir du milieu du XIX</a:t>
            </a:r>
            <a:r>
              <a:rPr lang="fr-FR" baseline="30000" dirty="0"/>
              <a:t>e</a:t>
            </a:r>
            <a:r>
              <a:rPr lang="fr-FR" dirty="0"/>
              <a:t> </a:t>
            </a:r>
            <a:r>
              <a:rPr lang="fr-FR" dirty="0" smtClean="0"/>
              <a:t>siècle</a:t>
            </a:r>
          </a:p>
          <a:p>
            <a:r>
              <a:rPr lang="fr-FR" dirty="0"/>
              <a:t> </a:t>
            </a:r>
            <a:r>
              <a:rPr lang="fr-FR" dirty="0" smtClean="0"/>
              <a:t>Temps </a:t>
            </a:r>
            <a:r>
              <a:rPr lang="fr-FR" dirty="0"/>
              <a:t>de retard sur les flux humains.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Poésie </a:t>
            </a:r>
            <a:r>
              <a:rPr lang="fr-FR" dirty="0"/>
              <a:t>anti-émigration sur </a:t>
            </a:r>
            <a:r>
              <a:rPr lang="fr-FR" dirty="0" smtClean="0"/>
              <a:t>commande</a:t>
            </a:r>
          </a:p>
          <a:p>
            <a:r>
              <a:rPr lang="fr-FR" dirty="0" smtClean="0"/>
              <a:t>Dissuader </a:t>
            </a:r>
            <a:r>
              <a:rPr lang="fr-FR" dirty="0"/>
              <a:t>les candidats au </a:t>
            </a:r>
            <a:r>
              <a:rPr lang="fr-FR" dirty="0" smtClean="0"/>
              <a:t>départ</a:t>
            </a:r>
          </a:p>
          <a:p>
            <a:r>
              <a:rPr lang="fr-FR" dirty="0" smtClean="0"/>
              <a:t>La tradition </a:t>
            </a:r>
            <a:r>
              <a:rPr lang="fr-FR" dirty="0"/>
              <a:t>basque de l’improvisation versifiée -« </a:t>
            </a:r>
            <a:r>
              <a:rPr lang="fr-FR" dirty="0" err="1"/>
              <a:t>bertsolaris</a:t>
            </a:r>
            <a:r>
              <a:rPr lang="fr-FR" dirty="0"/>
              <a:t> »- </a:t>
            </a:r>
            <a:r>
              <a:rPr lang="fr-FR" dirty="0" smtClean="0"/>
              <a:t>n’a </a:t>
            </a:r>
            <a:r>
              <a:rPr lang="fr-FR" dirty="0"/>
              <a:t>pas trouvé le succès escompté outre-Atlantique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Otaño</a:t>
            </a:r>
            <a:r>
              <a:rPr lang="fr-FR" dirty="0" smtClean="0"/>
              <a:t> et </a:t>
            </a:r>
            <a:r>
              <a:rPr lang="fr-FR" dirty="0" err="1" smtClean="0"/>
              <a:t>Iparragire</a:t>
            </a:r>
            <a:r>
              <a:rPr lang="fr-FR" dirty="0"/>
              <a:t>, </a:t>
            </a:r>
            <a:r>
              <a:rPr lang="fr-FR" dirty="0" smtClean="0"/>
              <a:t>parmi les premières voix poétiques de </a:t>
            </a:r>
            <a:r>
              <a:rPr lang="fr-FR" dirty="0"/>
              <a:t>la diaspora basque en Amérique du Sud. </a:t>
            </a:r>
            <a:endParaRPr lang="fr-FR" dirty="0" smtClean="0"/>
          </a:p>
          <a:p>
            <a:r>
              <a:rPr lang="fr-FR" dirty="0" smtClean="0"/>
              <a:t>L’instabilité </a:t>
            </a:r>
            <a:r>
              <a:rPr lang="fr-FR" dirty="0"/>
              <a:t>en Uruguay du début du XX</a:t>
            </a:r>
            <a:r>
              <a:rPr lang="fr-FR" baseline="30000" dirty="0"/>
              <a:t>e</a:t>
            </a:r>
            <a:r>
              <a:rPr lang="fr-FR" dirty="0"/>
              <a:t> siècle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Début </a:t>
            </a:r>
            <a:r>
              <a:rPr lang="fr-FR" dirty="0"/>
              <a:t>du XX</a:t>
            </a:r>
            <a:r>
              <a:rPr lang="fr-FR" baseline="30000" dirty="0"/>
              <a:t>e</a:t>
            </a:r>
            <a:r>
              <a:rPr lang="fr-FR" dirty="0"/>
              <a:t> </a:t>
            </a:r>
            <a:r>
              <a:rPr lang="fr-FR" dirty="0" smtClean="0"/>
              <a:t>siècle: récits </a:t>
            </a:r>
            <a:r>
              <a:rPr lang="fr-FR" dirty="0"/>
              <a:t>autobiographiques et des essais de Jean </a:t>
            </a:r>
            <a:r>
              <a:rPr lang="fr-FR" dirty="0" err="1"/>
              <a:t>Etxepare</a:t>
            </a:r>
            <a:r>
              <a:rPr lang="fr-FR" dirty="0"/>
              <a:t> </a:t>
            </a:r>
            <a:r>
              <a:rPr lang="fr-FR" dirty="0" smtClean="0"/>
              <a:t>(recueil </a:t>
            </a:r>
            <a:r>
              <a:rPr lang="fr-FR" dirty="0"/>
              <a:t>en prose sur l’enfance en </a:t>
            </a:r>
            <a:r>
              <a:rPr lang="fr-FR" dirty="0" smtClean="0"/>
              <a:t>Argentine) ou </a:t>
            </a:r>
            <a:r>
              <a:rPr lang="fr-FR" dirty="0"/>
              <a:t>de Pierre </a:t>
            </a:r>
            <a:r>
              <a:rPr lang="fr-FR" dirty="0" err="1" smtClean="0"/>
              <a:t>Lhande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/>
              <a:t>forme d’atavisme ressenti par les Basques, un besoin irrépressible de </a:t>
            </a:r>
            <a:r>
              <a:rPr lang="fr-FR" dirty="0" smtClean="0"/>
              <a:t>voyage).</a:t>
            </a:r>
          </a:p>
          <a:p>
            <a:r>
              <a:rPr lang="fr-FR" dirty="0" smtClean="0"/>
              <a:t>L’ Américain:  </a:t>
            </a:r>
            <a:r>
              <a:rPr lang="fr-FR" dirty="0"/>
              <a:t>personnage </a:t>
            </a:r>
            <a:r>
              <a:rPr lang="fr-FR" dirty="0" smtClean="0"/>
              <a:t>typique à </a:t>
            </a:r>
            <a:r>
              <a:rPr lang="fr-FR" dirty="0"/>
              <a:t>l’influence </a:t>
            </a:r>
            <a:r>
              <a:rPr lang="fr-FR" dirty="0" smtClean="0"/>
              <a:t>controversée</a:t>
            </a:r>
          </a:p>
          <a:p>
            <a:r>
              <a:rPr lang="fr-FR" dirty="0" smtClean="0"/>
              <a:t>Exploitation humaine</a:t>
            </a:r>
            <a:r>
              <a:rPr lang="fr-FR" dirty="0"/>
              <a:t> : traitements dégradants, </a:t>
            </a:r>
            <a:r>
              <a:rPr lang="fr-FR" dirty="0" smtClean="0"/>
              <a:t>violences des recruteurs. </a:t>
            </a:r>
          </a:p>
          <a:p>
            <a:r>
              <a:rPr lang="fr-FR" dirty="0" smtClean="0"/>
              <a:t>A partir </a:t>
            </a:r>
            <a:r>
              <a:rPr lang="fr-FR" dirty="0"/>
              <a:t>de </a:t>
            </a:r>
            <a:r>
              <a:rPr lang="fr-FR" dirty="0" smtClean="0"/>
              <a:t>1936 </a:t>
            </a:r>
            <a:r>
              <a:rPr lang="fr-FR" dirty="0"/>
              <a:t>jusqu’au début du XXI</a:t>
            </a:r>
            <a:r>
              <a:rPr lang="fr-FR" baseline="30000" dirty="0"/>
              <a:t>e</a:t>
            </a:r>
            <a:r>
              <a:rPr lang="fr-FR" dirty="0"/>
              <a:t> siècle, </a:t>
            </a:r>
            <a:r>
              <a:rPr lang="fr-FR" dirty="0" smtClean="0"/>
              <a:t>exilés </a:t>
            </a:r>
            <a:r>
              <a:rPr lang="fr-FR" dirty="0"/>
              <a:t>politiques </a:t>
            </a:r>
            <a:r>
              <a:rPr lang="fr-FR" dirty="0" smtClean="0"/>
              <a:t>et émigration économique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86" y="235974"/>
            <a:ext cx="4192440" cy="27949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8" y="2788650"/>
            <a:ext cx="2612769" cy="42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" y="1278987"/>
            <a:ext cx="4010371" cy="26735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297" y="78659"/>
            <a:ext cx="1184688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Représentations littéraires de l’émigration basque</a:t>
            </a:r>
          </a:p>
          <a:p>
            <a:r>
              <a:rPr lang="fr-FR" b="1" dirty="0" err="1" smtClean="0"/>
              <a:t>Argia</a:t>
            </a:r>
            <a:r>
              <a:rPr lang="fr-FR" b="1" dirty="0" smtClean="0"/>
              <a:t> </a:t>
            </a:r>
            <a:r>
              <a:rPr lang="fr-FR" b="1" dirty="0" err="1" smtClean="0"/>
              <a:t>Olçomendy</a:t>
            </a:r>
            <a:r>
              <a:rPr lang="fr-FR" b="1" dirty="0" smtClean="0"/>
              <a:t> : Les représentations de l’émigrant basque et de l’</a:t>
            </a:r>
            <a:r>
              <a:rPr lang="fr-FR" b="1" dirty="0" err="1" smtClean="0"/>
              <a:t>Indiano</a:t>
            </a:r>
            <a:r>
              <a:rPr lang="fr-FR" b="1" dirty="0" smtClean="0"/>
              <a:t> dans l’hebdomadaire </a:t>
            </a:r>
            <a:r>
              <a:rPr lang="fr-FR" b="1" i="1" dirty="0" err="1" smtClean="0"/>
              <a:t>Eskualduna</a:t>
            </a:r>
            <a:r>
              <a:rPr lang="fr-FR" b="1" dirty="0" smtClean="0"/>
              <a:t> (1900-1920)</a:t>
            </a:r>
          </a:p>
          <a:p>
            <a:r>
              <a:rPr lang="fr-FR" b="1" dirty="0"/>
              <a:t>https://www.youtube.com/watch?v=JBZIndbPQDs</a:t>
            </a:r>
            <a:endParaRPr lang="fr-FR" b="1" dirty="0" smtClean="0"/>
          </a:p>
          <a:p>
            <a:r>
              <a:rPr lang="fr-FR" dirty="0" smtClean="0"/>
              <a:t> 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81135" y="2133600"/>
            <a:ext cx="5624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L’hebdomadaire </a:t>
            </a:r>
            <a:r>
              <a:rPr lang="fr-FR" dirty="0"/>
              <a:t>conservateur et clérical </a:t>
            </a:r>
            <a:r>
              <a:rPr lang="fr-FR" i="1" dirty="0" err="1"/>
              <a:t>Eskualduna</a:t>
            </a:r>
            <a:r>
              <a:rPr lang="fr-FR" dirty="0"/>
              <a:t>, créé en 1887 par Louis </a:t>
            </a:r>
            <a:r>
              <a:rPr lang="fr-FR" dirty="0" err="1"/>
              <a:t>Etcheverry</a:t>
            </a:r>
            <a:r>
              <a:rPr lang="fr-FR" dirty="0"/>
              <a:t>, reflète en langue basque l’opinion de ses rédacteurs plus que celle de l’opinion </a:t>
            </a:r>
            <a:r>
              <a:rPr lang="fr-FR" dirty="0" smtClean="0"/>
              <a:t>publique</a:t>
            </a:r>
          </a:p>
          <a:p>
            <a:endParaRPr lang="fr-FR" dirty="0"/>
          </a:p>
          <a:p>
            <a:r>
              <a:rPr lang="fr-FR" dirty="0" smtClean="0"/>
              <a:t>Personnages stéréotypés: </a:t>
            </a:r>
          </a:p>
          <a:p>
            <a:r>
              <a:rPr lang="fr-FR" dirty="0" smtClean="0"/>
              <a:t>Emigrant </a:t>
            </a:r>
            <a:r>
              <a:rPr lang="fr-FR" dirty="0"/>
              <a:t>naïf, triste et misérable </a:t>
            </a:r>
            <a:endParaRPr lang="fr-FR" dirty="0" smtClean="0"/>
          </a:p>
          <a:p>
            <a:r>
              <a:rPr lang="fr-FR" dirty="0" smtClean="0"/>
              <a:t>Atavisme </a:t>
            </a:r>
            <a:r>
              <a:rPr lang="fr-FR" dirty="0"/>
              <a:t>poussant les Basques à </a:t>
            </a:r>
            <a:r>
              <a:rPr lang="fr-FR" dirty="0" smtClean="0"/>
              <a:t>émigrer</a:t>
            </a:r>
          </a:p>
          <a:p>
            <a:endParaRPr lang="fr-FR" dirty="0"/>
          </a:p>
          <a:p>
            <a:r>
              <a:rPr lang="fr-FR" dirty="0" smtClean="0"/>
              <a:t>«</a:t>
            </a:r>
            <a:r>
              <a:rPr lang="fr-FR" dirty="0"/>
              <a:t> l’</a:t>
            </a:r>
            <a:r>
              <a:rPr lang="fr-FR" dirty="0" err="1"/>
              <a:t>Indiano</a:t>
            </a:r>
            <a:r>
              <a:rPr lang="fr-FR" dirty="0"/>
              <a:t> » </a:t>
            </a:r>
            <a:r>
              <a:rPr lang="fr-FR" dirty="0" smtClean="0"/>
              <a:t>: généreux </a:t>
            </a:r>
            <a:r>
              <a:rPr lang="fr-FR" dirty="0"/>
              <a:t>bienfaiteur, solidaire de la patrie et venant en aide aux </a:t>
            </a:r>
            <a:r>
              <a:rPr lang="fr-FR" dirty="0" smtClean="0"/>
              <a:t>nécessiteux</a:t>
            </a:r>
          </a:p>
          <a:p>
            <a:endParaRPr lang="fr-FR" dirty="0"/>
          </a:p>
          <a:p>
            <a:r>
              <a:rPr lang="fr-FR" dirty="0" smtClean="0"/>
              <a:t>Imaginaire </a:t>
            </a:r>
            <a:r>
              <a:rPr lang="fr-FR" dirty="0"/>
              <a:t>inversé </a:t>
            </a:r>
            <a:r>
              <a:rPr lang="fr-FR" dirty="0" smtClean="0"/>
              <a:t>d’un </a:t>
            </a:r>
            <a:r>
              <a:rPr lang="fr-FR" dirty="0"/>
              <a:t>Pays basque « rêvé » </a:t>
            </a:r>
            <a:r>
              <a:rPr lang="fr-FR" dirty="0" smtClean="0"/>
              <a:t>en </a:t>
            </a:r>
            <a:r>
              <a:rPr lang="fr-FR" dirty="0"/>
              <a:t>Argentine et éloigné des </a:t>
            </a:r>
            <a:r>
              <a:rPr lang="fr-FR" dirty="0" smtClean="0"/>
              <a:t>réalités locales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66" y="3262745"/>
            <a:ext cx="2298469" cy="3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278" y="300251"/>
            <a:ext cx="112284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Représentations littéraires de l’émigration basque</a:t>
            </a:r>
            <a:endParaRPr lang="fr-FR" sz="2000" dirty="0" smtClean="0"/>
          </a:p>
          <a:p>
            <a:r>
              <a:rPr lang="fr-FR" b="1" dirty="0" smtClean="0"/>
              <a:t>Xavier Escudero: L’œuvre de José Olivares </a:t>
            </a:r>
            <a:r>
              <a:rPr lang="fr-FR" b="1" dirty="0" err="1" smtClean="0"/>
              <a:t>Larrondo</a:t>
            </a:r>
            <a:r>
              <a:rPr lang="fr-FR" b="1" dirty="0" smtClean="0"/>
              <a:t> « </a:t>
            </a:r>
            <a:r>
              <a:rPr lang="fr-FR" b="1" dirty="0" err="1" smtClean="0"/>
              <a:t>Tellagorri</a:t>
            </a:r>
            <a:r>
              <a:rPr lang="fr-FR" b="1" dirty="0" smtClean="0"/>
              <a:t> » et la représentation littéraire du Basque émigré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5" y="946582"/>
            <a:ext cx="4371329" cy="2914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4258" y="946582"/>
            <a:ext cx="532908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Représentation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littéraire du Basque émigré à travers les œuvres portant sur l’émigration forcée, de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José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Olivares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Larrondo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plus connu sous le pseudonyme « 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Tellagorri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». 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l’écriture, l’exil ne servirait-il pas à mieux se trouver, ou à se retrouver ? 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 smtClean="0"/>
              <a:t>Un </a:t>
            </a:r>
            <a:r>
              <a:rPr lang="fr-FR" dirty="0"/>
              <a:t>premier récit, </a:t>
            </a:r>
            <a:r>
              <a:rPr lang="fr-FR" i="1" dirty="0" err="1"/>
              <a:t>París</a:t>
            </a:r>
            <a:r>
              <a:rPr lang="fr-FR" i="1" dirty="0"/>
              <a:t> </a:t>
            </a:r>
            <a:r>
              <a:rPr lang="fr-FR" i="1" dirty="0" err="1"/>
              <a:t>abandonada</a:t>
            </a:r>
            <a:r>
              <a:rPr lang="fr-FR" dirty="0"/>
              <a:t>, achevé à bord du bateau sur lequel </a:t>
            </a:r>
            <a:r>
              <a:rPr lang="fr-FR" dirty="0" err="1"/>
              <a:t>Tellagori</a:t>
            </a:r>
            <a:r>
              <a:rPr lang="fr-FR" dirty="0"/>
              <a:t> s’embarqua en </a:t>
            </a:r>
            <a:r>
              <a:rPr lang="fr-FR" dirty="0" smtClean="0"/>
              <a:t>1941. </a:t>
            </a:r>
          </a:p>
          <a:p>
            <a:r>
              <a:rPr lang="fr-FR" i="1" dirty="0" err="1" smtClean="0"/>
              <a:t>Antón</a:t>
            </a:r>
            <a:r>
              <a:rPr lang="fr-FR" i="1" dirty="0" smtClean="0"/>
              <a:t> </a:t>
            </a:r>
            <a:r>
              <a:rPr lang="fr-FR" i="1" dirty="0" err="1"/>
              <a:t>Sukalde</a:t>
            </a:r>
            <a:r>
              <a:rPr lang="fr-FR" dirty="0"/>
              <a:t>- écrite à Buenos Aires à la première </a:t>
            </a:r>
            <a:r>
              <a:rPr lang="fr-FR" dirty="0" smtClean="0"/>
              <a:t>personne:  </a:t>
            </a:r>
            <a:r>
              <a:rPr lang="fr-FR" dirty="0"/>
              <a:t>de Bayonne à Paris, </a:t>
            </a:r>
            <a:r>
              <a:rPr lang="fr-FR" dirty="0" smtClean="0"/>
              <a:t>à </a:t>
            </a:r>
            <a:r>
              <a:rPr lang="fr-FR" dirty="0"/>
              <a:t>Marseille, et </a:t>
            </a:r>
            <a:r>
              <a:rPr lang="fr-FR" dirty="0" smtClean="0"/>
              <a:t>l’Amérique</a:t>
            </a:r>
          </a:p>
          <a:p>
            <a:r>
              <a:rPr lang="fr-FR" dirty="0" smtClean="0"/>
              <a:t>Le </a:t>
            </a:r>
            <a:r>
              <a:rPr lang="fr-FR" dirty="0"/>
              <a:t>déracinement, l’exil sans </a:t>
            </a:r>
            <a:r>
              <a:rPr lang="fr-FR" dirty="0" smtClean="0"/>
              <a:t>fin. </a:t>
            </a:r>
          </a:p>
          <a:p>
            <a:endParaRPr lang="fr-FR" dirty="0"/>
          </a:p>
          <a:p>
            <a:r>
              <a:rPr lang="fr-FR" i="1" dirty="0"/>
              <a:t>Las </a:t>
            </a:r>
            <a:r>
              <a:rPr lang="fr-FR" i="1" dirty="0" err="1"/>
              <a:t>horas</a:t>
            </a:r>
            <a:r>
              <a:rPr lang="fr-FR" i="1" dirty="0"/>
              <a:t> joviales</a:t>
            </a:r>
            <a:r>
              <a:rPr lang="fr-FR" dirty="0"/>
              <a:t> </a:t>
            </a:r>
            <a:r>
              <a:rPr lang="fr-FR" dirty="0" smtClean="0"/>
              <a:t>: un </a:t>
            </a:r>
            <a:r>
              <a:rPr lang="fr-FR" dirty="0"/>
              <a:t>va-et-vient spatio-temporel entre le pays d’accueil et la terre </a:t>
            </a:r>
            <a:r>
              <a:rPr lang="fr-FR" dirty="0" smtClean="0"/>
              <a:t>natale</a:t>
            </a:r>
          </a:p>
          <a:p>
            <a:r>
              <a:rPr lang="fr-FR" dirty="0" smtClean="0"/>
              <a:t>Personnages </a:t>
            </a:r>
            <a:r>
              <a:rPr lang="fr-FR" dirty="0"/>
              <a:t>paradigmatiques de l’identité </a:t>
            </a:r>
            <a:r>
              <a:rPr lang="fr-FR" dirty="0" smtClean="0"/>
              <a:t>basque</a:t>
            </a:r>
            <a:r>
              <a:rPr lang="fr-FR" dirty="0"/>
              <a:t> : le paysan et le pêcheur. </a:t>
            </a:r>
            <a:endParaRPr lang="fr-FR" dirty="0" smtClean="0"/>
          </a:p>
          <a:p>
            <a:r>
              <a:rPr lang="fr-FR" dirty="0" smtClean="0"/>
              <a:t>De </a:t>
            </a:r>
            <a:r>
              <a:rPr lang="fr-FR" dirty="0"/>
              <a:t>la figure du vagabond chassé du paradis -l’exilé- </a:t>
            </a:r>
            <a:r>
              <a:rPr lang="fr-FR" dirty="0" smtClean="0"/>
              <a:t>naît </a:t>
            </a:r>
            <a:r>
              <a:rPr lang="fr-FR" dirty="0"/>
              <a:t>l’artiste </a:t>
            </a:r>
            <a:r>
              <a:rPr lang="fr-FR" dirty="0" smtClean="0"/>
              <a:t>, renouveau </a:t>
            </a:r>
            <a:r>
              <a:rPr lang="fr-FR" dirty="0"/>
              <a:t>de la culture </a:t>
            </a:r>
            <a:r>
              <a:rPr lang="fr-FR" dirty="0" smtClean="0"/>
              <a:t>basque du sud  frappée </a:t>
            </a:r>
            <a:r>
              <a:rPr lang="fr-FR" dirty="0"/>
              <a:t>par l’interdit de la dictature.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5" y="4030547"/>
            <a:ext cx="3405586" cy="26694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4" y="2639291"/>
            <a:ext cx="2959014" cy="42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2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7987" y="37374"/>
            <a:ext cx="1091380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 De la généalogie individuelle à l’action des associations</a:t>
            </a:r>
            <a:endParaRPr lang="fr-FR" sz="2000" dirty="0" smtClean="0"/>
          </a:p>
          <a:p>
            <a:r>
              <a:rPr lang="fr-FR" b="1" dirty="0" smtClean="0"/>
              <a:t>Christiane </a:t>
            </a:r>
            <a:r>
              <a:rPr lang="fr-FR" b="1" dirty="0" err="1" smtClean="0"/>
              <a:t>Bidot-Naude</a:t>
            </a:r>
            <a:r>
              <a:rPr lang="fr-FR" b="1" dirty="0" smtClean="0"/>
              <a:t>: Souvenirs de la recherche personnelle à la recherche collective</a:t>
            </a:r>
          </a:p>
          <a:p>
            <a:r>
              <a:rPr lang="fr-FR" b="1" dirty="0"/>
              <a:t>https://www.youtube.com/watch?v=xGcEOC8whAc</a:t>
            </a:r>
            <a:endParaRPr lang="fr-FR" b="1" dirty="0" smtClean="0"/>
          </a:p>
          <a:p>
            <a:r>
              <a:rPr lang="fr-FR" dirty="0" smtClean="0"/>
              <a:t> 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7987" y="1032387"/>
            <a:ext cx="7000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57 </a:t>
            </a:r>
            <a:r>
              <a:rPr lang="fr-FR" dirty="0"/>
              <a:t>000 photographies des </a:t>
            </a:r>
            <a:r>
              <a:rPr lang="fr-FR" dirty="0" smtClean="0"/>
              <a:t>registres </a:t>
            </a:r>
            <a:r>
              <a:rPr lang="fr-FR" dirty="0"/>
              <a:t>d’immatriculation concernant l’émigration de Basques et Béarnais vers l’Amérique </a:t>
            </a:r>
            <a:r>
              <a:rPr lang="fr-FR" dirty="0" smtClean="0"/>
              <a:t>latine</a:t>
            </a:r>
          </a:p>
          <a:p>
            <a:r>
              <a:rPr lang="fr-FR" dirty="0" smtClean="0"/>
              <a:t>http://genfrancesa.com</a:t>
            </a:r>
          </a:p>
          <a:p>
            <a:r>
              <a:rPr lang="fr-FR" dirty="0" smtClean="0"/>
              <a:t>Émigration </a:t>
            </a:r>
            <a:r>
              <a:rPr lang="fr-FR" dirty="0"/>
              <a:t>64 </a:t>
            </a:r>
            <a:r>
              <a:rPr lang="fr-FR" dirty="0" smtClean="0"/>
              <a:t>http://www.emigration64.org/</a:t>
            </a:r>
          </a:p>
          <a:p>
            <a:r>
              <a:rPr lang="fr-FR" dirty="0" smtClean="0"/>
              <a:t>Plus </a:t>
            </a:r>
            <a:r>
              <a:rPr lang="fr-FR" dirty="0"/>
              <a:t>de 160 histoires </a:t>
            </a:r>
            <a:r>
              <a:rPr lang="fr-FR" dirty="0" smtClean="0"/>
              <a:t>familiales</a:t>
            </a:r>
          </a:p>
          <a:p>
            <a:r>
              <a:rPr lang="fr-FR" dirty="0" smtClean="0"/>
              <a:t>Source </a:t>
            </a:r>
            <a:r>
              <a:rPr lang="fr-FR" dirty="0"/>
              <a:t>de renseignements pour les chercheurs </a:t>
            </a:r>
            <a:endParaRPr lang="fr-FR" dirty="0" smtClean="0"/>
          </a:p>
          <a:p>
            <a:r>
              <a:rPr lang="fr-FR" dirty="0" smtClean="0"/>
              <a:t>Trait </a:t>
            </a:r>
            <a:r>
              <a:rPr lang="fr-FR" dirty="0"/>
              <a:t>d’union </a:t>
            </a:r>
            <a:r>
              <a:rPr lang="fr-FR" dirty="0" smtClean="0"/>
              <a:t>de </a:t>
            </a:r>
            <a:r>
              <a:rPr lang="fr-FR" dirty="0"/>
              <a:t>familles d’Amérique latine et </a:t>
            </a:r>
            <a:r>
              <a:rPr lang="fr-FR" dirty="0" smtClean="0"/>
              <a:t>d’Europe</a:t>
            </a:r>
          </a:p>
          <a:p>
            <a:r>
              <a:rPr lang="fr-FR" dirty="0" smtClean="0"/>
              <a:t>Egalement sur le </a:t>
            </a:r>
            <a:r>
              <a:rPr lang="fr-FR" dirty="0"/>
              <a:t>site https://emila.hypotheses.org/category/evenements/colloques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74" y="836766"/>
            <a:ext cx="4945626" cy="32970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58" y="4333077"/>
            <a:ext cx="9674942" cy="25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974" y="335340"/>
            <a:ext cx="118773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De la généalogie individuelle à l’action des associations</a:t>
            </a:r>
            <a:endParaRPr lang="fr-FR" sz="2000" dirty="0" smtClean="0"/>
          </a:p>
          <a:p>
            <a:r>
              <a:rPr lang="fr-FR" dirty="0" smtClean="0"/>
              <a:t> </a:t>
            </a:r>
          </a:p>
          <a:p>
            <a:r>
              <a:rPr lang="fr-FR" b="1" dirty="0" smtClean="0"/>
              <a:t>Maryse </a:t>
            </a:r>
            <a:r>
              <a:rPr lang="fr-FR" b="1" dirty="0" err="1" smtClean="0"/>
              <a:t>Esterle</a:t>
            </a:r>
            <a:r>
              <a:rPr lang="fr-FR" b="1" dirty="0" smtClean="0"/>
              <a:t> : Ciel mes aïeux ! Les écrits des descendants d’émigrés pyrénéens, un passé recomposé</a:t>
            </a:r>
          </a:p>
          <a:p>
            <a:r>
              <a:rPr lang="fr-FR" b="1" dirty="0">
                <a:hlinkClick r:id="rId2"/>
              </a:rPr>
              <a:t>https://</a:t>
            </a:r>
            <a:r>
              <a:rPr lang="fr-FR" b="1" dirty="0" smtClean="0">
                <a:hlinkClick r:id="rId2"/>
              </a:rPr>
              <a:t>www.youtube.com/watch?v=qRO02DizpOU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dirty="0" smtClean="0"/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2157688"/>
            <a:ext cx="5760720" cy="3840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2088380"/>
            <a:ext cx="6096000" cy="4198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revue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éditée par l’Association pour la Mémoire de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l’Emigration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Nouvelles du Rio de la </a:t>
            </a:r>
            <a:r>
              <a:rPr lang="fr-FR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Plata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écrits de descendants d’émigrés pyrénéens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l’Association Béarn-Argentine 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Rêves d’Amérique, destins d’émigrés haut-pyrénéens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l’Association Bigorre Argentine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Uruguay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fr-F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dirty="0" smtClean="0"/>
              <a:t>La psycho-généalogie </a:t>
            </a:r>
            <a:r>
              <a:rPr lang="fr-FR" dirty="0"/>
              <a:t>explore les répétitions de comportements au fil des générations. </a:t>
            </a:r>
            <a:endParaRPr lang="fr-FR" dirty="0" smtClean="0"/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dirty="0" smtClean="0"/>
              <a:t>Les </a:t>
            </a:r>
            <a:r>
              <a:rPr lang="fr-FR" dirty="0"/>
              <a:t>nouvelles générations ressentent souvent le besoin de recoudre une histoire familiale </a:t>
            </a:r>
            <a:r>
              <a:rPr lang="fr-FR" dirty="0" smtClean="0"/>
              <a:t>déchirée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dirty="0"/>
              <a:t>E</a:t>
            </a:r>
            <a:r>
              <a:rPr lang="fr-FR" dirty="0" smtClean="0"/>
              <a:t>cart </a:t>
            </a:r>
            <a:r>
              <a:rPr lang="fr-FR" dirty="0"/>
              <a:t>entre la reconstitution historique et le travail de mémoire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15498" y="462117"/>
            <a:ext cx="7076502" cy="566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olloque de Bayonne accueilli au Musée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Basque et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l’ IUT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Bayonne Pays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basque les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et 6 juillet 2021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Premier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colloque autorisé en présentiel après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reports &lt;pandémie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coronavirus (octobre 2020, janvier 2021, mai 2021)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Communications d’universitaires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français, espagnols et argentin.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ronde : représentants d’association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basques et béarnaises 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err="1"/>
              <a:t>Euskal</a:t>
            </a:r>
            <a:r>
              <a:rPr lang="fr-FR" dirty="0"/>
              <a:t> Argentina, </a:t>
            </a:r>
            <a:r>
              <a:rPr lang="fr-FR" dirty="0" smtClean="0"/>
              <a:t>Musée </a:t>
            </a:r>
            <a:r>
              <a:rPr lang="fr-FR" dirty="0"/>
              <a:t>de </a:t>
            </a:r>
            <a:r>
              <a:rPr lang="fr-FR" dirty="0" smtClean="0"/>
              <a:t>Basse-Navarre, AFAB, Association pour la Mémoire de l’Emigration  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 local et extérieur à l’environnement universitaire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Capsule vidéo sur le site EMILA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https://emila.hypotheses.org/2650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Vidéos des communications individuelles en ligne.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8155"/>
            <a:ext cx="120838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De la généalogie individuelle à l’action des associations</a:t>
            </a:r>
            <a:endParaRPr lang="fr-FR" sz="2000" dirty="0" smtClean="0"/>
          </a:p>
          <a:p>
            <a:r>
              <a:rPr lang="fr-FR" b="1" dirty="0" smtClean="0"/>
              <a:t>Dolores Thion Soriano-</a:t>
            </a:r>
            <a:r>
              <a:rPr lang="fr-FR" b="1" dirty="0" err="1" smtClean="0"/>
              <a:t>Mollá</a:t>
            </a:r>
            <a:r>
              <a:rPr lang="fr-FR" b="1" dirty="0" smtClean="0"/>
              <a:t> et Christian </a:t>
            </a:r>
            <a:r>
              <a:rPr lang="fr-FR" b="1" dirty="0" err="1" smtClean="0"/>
              <a:t>Manso</a:t>
            </a:r>
            <a:r>
              <a:rPr lang="fr-FR" b="1" dirty="0" smtClean="0"/>
              <a:t> : L’émigration basque dans la revue de l’Association pour la Mémoire de l’Emigration: </a:t>
            </a:r>
            <a:r>
              <a:rPr lang="fr-FR" b="1" i="1" dirty="0" smtClean="0"/>
              <a:t>Partir. Archives et mémoires de l’émigration pyrénéenne</a:t>
            </a:r>
          </a:p>
          <a:p>
            <a:r>
              <a:rPr lang="fr-FR" i="1" dirty="0" smtClean="0"/>
              <a:t>Partir </a:t>
            </a:r>
            <a:r>
              <a:rPr lang="fr-FR" dirty="0" smtClean="0"/>
              <a:t> présidée par Lili </a:t>
            </a:r>
            <a:r>
              <a:rPr lang="fr-FR" dirty="0" err="1" smtClean="0"/>
              <a:t>Casassus</a:t>
            </a:r>
            <a:r>
              <a:rPr lang="fr-FR" dirty="0" smtClean="0"/>
              <a:t>, diffuse </a:t>
            </a:r>
            <a:r>
              <a:rPr lang="fr-FR" dirty="0"/>
              <a:t>et </a:t>
            </a:r>
            <a:r>
              <a:rPr lang="fr-FR" dirty="0" smtClean="0"/>
              <a:t>valorise </a:t>
            </a:r>
            <a:r>
              <a:rPr lang="fr-FR" dirty="0"/>
              <a:t>depuis 2010, des richesses épistolaires, iconographiques, et scientifiques sur l’émigration </a:t>
            </a:r>
            <a:r>
              <a:rPr lang="fr-FR" dirty="0" smtClean="0"/>
              <a:t>en Amérique</a:t>
            </a:r>
          </a:p>
          <a:p>
            <a:r>
              <a:rPr lang="fr-FR" dirty="0"/>
              <a:t>En l’an 2000, 58 000 Basques étaient recensés aux Etats-Unis, dont la plupart en </a:t>
            </a:r>
            <a:r>
              <a:rPr lang="fr-FR" dirty="0" smtClean="0"/>
              <a:t>Californie. </a:t>
            </a:r>
          </a:p>
          <a:p>
            <a:r>
              <a:rPr lang="fr-FR" dirty="0" smtClean="0"/>
              <a:t>AME / </a:t>
            </a:r>
            <a:r>
              <a:rPr lang="fr-FR" dirty="0" smtClean="0">
                <a:hlinkClick r:id="rId2"/>
              </a:rPr>
              <a:t>asso@memoire-emigration.org</a:t>
            </a:r>
            <a:endParaRPr lang="fr-FR" dirty="0" smtClean="0"/>
          </a:p>
          <a:p>
            <a:r>
              <a:rPr lang="fr-FR" dirty="0" smtClean="0"/>
              <a:t>Pierre </a:t>
            </a:r>
            <a:r>
              <a:rPr lang="fr-FR" dirty="0" err="1"/>
              <a:t>Lhande</a:t>
            </a:r>
            <a:r>
              <a:rPr lang="fr-FR" dirty="0"/>
              <a:t>, </a:t>
            </a:r>
            <a:r>
              <a:rPr lang="fr-FR" dirty="0" smtClean="0"/>
              <a:t>jésuite cofondateur </a:t>
            </a:r>
            <a:r>
              <a:rPr lang="fr-FR" dirty="0"/>
              <a:t>de l’Académie de la langue basque </a:t>
            </a:r>
            <a:r>
              <a:rPr lang="fr-FR" i="1" dirty="0" err="1"/>
              <a:t>Euskaltzaindia</a:t>
            </a:r>
            <a:r>
              <a:rPr lang="fr-FR" dirty="0"/>
              <a:t>, aborde la question de l’émigration d’un point de vue religieux pour décourager les volontaires à l’émigration, ceci à titre préventif, car à titre curatif, il préconise la création d’institutions pour veiller au salut des âmes des émigrés, sur le sol américain. 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/>
              <a:t>En </a:t>
            </a:r>
            <a:r>
              <a:rPr lang="fr-FR" dirty="0" smtClean="0"/>
              <a:t>1911, pour les 90 </a:t>
            </a:r>
            <a:r>
              <a:rPr lang="fr-FR" dirty="0"/>
              <a:t>000 expatriés béarnais et </a:t>
            </a:r>
            <a:r>
              <a:rPr lang="fr-FR" dirty="0" smtClean="0"/>
              <a:t>basques, il met </a:t>
            </a:r>
            <a:r>
              <a:rPr lang="fr-FR" dirty="0"/>
              <a:t>en garde face aux dangers de </a:t>
            </a:r>
            <a:r>
              <a:rPr lang="fr-FR" dirty="0" smtClean="0"/>
              <a:t>l’émigration:  le risque majeur est la </a:t>
            </a:r>
            <a:r>
              <a:rPr lang="fr-FR" dirty="0"/>
              <a:t>perdition des âmes. </a:t>
            </a:r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3470787"/>
            <a:ext cx="12201832" cy="29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827" y="0"/>
            <a:ext cx="796412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 smtClean="0">
                <a:hlinkClick r:id="rId2"/>
              </a:rPr>
              <a:t>Beñat</a:t>
            </a:r>
            <a:r>
              <a:rPr lang="fr-FR" b="1" dirty="0" smtClean="0">
                <a:hlinkClick r:id="rId2"/>
              </a:rPr>
              <a:t> </a:t>
            </a:r>
            <a:r>
              <a:rPr lang="fr-FR" b="1" dirty="0" err="1" smtClean="0">
                <a:hlinkClick r:id="rId2"/>
              </a:rPr>
              <a:t>Çuburu</a:t>
            </a:r>
            <a:r>
              <a:rPr lang="fr-FR" b="1" dirty="0" smtClean="0">
                <a:hlinkClick r:id="rId2"/>
              </a:rPr>
              <a:t> -</a:t>
            </a:r>
            <a:r>
              <a:rPr lang="fr-FR" b="1" dirty="0" err="1" smtClean="0">
                <a:hlinkClick r:id="rId2"/>
              </a:rPr>
              <a:t>Ithorotz</a:t>
            </a:r>
            <a:r>
              <a:rPr lang="fr-FR" dirty="0" smtClean="0">
                <a:hlinkClick r:id="rId2"/>
              </a:rPr>
              <a:t> : Parole de Basque: quelques minutes du film. </a:t>
            </a:r>
            <a:endParaRPr lang="fr-FR" dirty="0" smtClean="0"/>
          </a:p>
          <a:p>
            <a:r>
              <a:rPr lang="fr-FR" dirty="0" smtClean="0">
                <a:hlinkClick r:id="rId2"/>
              </a:rPr>
              <a:t>https://youtu.be/mwoh_WQbe3A</a:t>
            </a:r>
            <a:endParaRPr lang="fr-FR" dirty="0" smtClean="0"/>
          </a:p>
          <a:p>
            <a:endParaRPr lang="fr-FR" dirty="0"/>
          </a:p>
          <a:p>
            <a:r>
              <a:rPr lang="fr-FR" b="1" dirty="0">
                <a:hlinkClick r:id="rId3"/>
              </a:rPr>
              <a:t>Claude </a:t>
            </a:r>
            <a:r>
              <a:rPr lang="fr-FR" b="1" dirty="0" err="1">
                <a:hlinkClick r:id="rId3"/>
              </a:rPr>
              <a:t>Mehats</a:t>
            </a:r>
            <a:r>
              <a:rPr lang="fr-FR" dirty="0">
                <a:hlinkClick r:id="rId3"/>
              </a:rPr>
              <a:t> : Samuel </a:t>
            </a:r>
            <a:r>
              <a:rPr lang="fr-FR" dirty="0" err="1">
                <a:hlinkClick r:id="rId3"/>
              </a:rPr>
              <a:t>Lafone</a:t>
            </a:r>
            <a:r>
              <a:rPr lang="fr-FR" dirty="0">
                <a:hlinkClick r:id="rId3"/>
              </a:rPr>
              <a:t> agent </a:t>
            </a:r>
            <a:r>
              <a:rPr lang="fr-FR" dirty="0" smtClean="0">
                <a:hlinkClick r:id="rId3"/>
              </a:rPr>
              <a:t>d’émigration</a:t>
            </a:r>
            <a:r>
              <a:rPr lang="fr-FR" dirty="0" smtClean="0"/>
              <a:t> </a:t>
            </a:r>
            <a:r>
              <a:rPr lang="fr-FR" dirty="0" smtClean="0">
                <a:hlinkClick r:id="rId3"/>
              </a:rPr>
              <a:t>https://youtu.be/zGeLARk_UQc</a:t>
            </a:r>
            <a:endParaRPr lang="fr-FR" dirty="0" smtClean="0"/>
          </a:p>
          <a:p>
            <a:endParaRPr lang="fr-FR" dirty="0"/>
          </a:p>
          <a:p>
            <a:r>
              <a:rPr lang="es-ES" b="1" dirty="0">
                <a:hlinkClick r:id="rId4"/>
              </a:rPr>
              <a:t>Oscar </a:t>
            </a:r>
            <a:r>
              <a:rPr lang="es-ES" b="1" dirty="0" err="1">
                <a:hlinkClick r:id="rId4"/>
              </a:rPr>
              <a:t>Alvarez</a:t>
            </a:r>
            <a:r>
              <a:rPr lang="es-ES" b="1" dirty="0">
                <a:hlinkClick r:id="rId4"/>
              </a:rPr>
              <a:t> Gila</a:t>
            </a:r>
            <a:r>
              <a:rPr lang="es-ES" dirty="0">
                <a:hlinkClick r:id="rId4"/>
              </a:rPr>
              <a:t>: La </a:t>
            </a:r>
            <a:r>
              <a:rPr lang="es-ES" dirty="0" err="1">
                <a:hlinkClick r:id="rId4"/>
              </a:rPr>
              <a:t>microgeografía</a:t>
            </a:r>
            <a:r>
              <a:rPr lang="es-ES" dirty="0">
                <a:hlinkClick r:id="rId4"/>
              </a:rPr>
              <a:t> de la inmigración vasca en Argentina a través del asociacionismo: la sociedad de socorros mutuos </a:t>
            </a:r>
            <a:r>
              <a:rPr lang="es-ES" dirty="0" err="1">
                <a:hlinkClick r:id="rId4"/>
              </a:rPr>
              <a:t>Euskal</a:t>
            </a:r>
            <a:r>
              <a:rPr lang="es-ES" dirty="0">
                <a:hlinkClick r:id="rId4"/>
              </a:rPr>
              <a:t> </a:t>
            </a:r>
            <a:r>
              <a:rPr lang="es-ES" dirty="0" err="1" smtClean="0">
                <a:hlinkClick r:id="rId4"/>
              </a:rPr>
              <a:t>Echea</a:t>
            </a:r>
            <a:r>
              <a:rPr lang="es-ES" dirty="0" smtClean="0"/>
              <a:t> </a:t>
            </a:r>
            <a:r>
              <a:rPr lang="fr-FR" dirty="0" smtClean="0">
                <a:hlinkClick r:id="rId4"/>
              </a:rPr>
              <a:t>https</a:t>
            </a:r>
            <a:r>
              <a:rPr lang="fr-FR" dirty="0">
                <a:hlinkClick r:id="rId4"/>
              </a:rPr>
              <a:t>://</a:t>
            </a:r>
            <a:r>
              <a:rPr lang="fr-FR" dirty="0" smtClean="0">
                <a:hlinkClick r:id="rId4"/>
              </a:rPr>
              <a:t>youtu.be/m0YnJGuH574</a:t>
            </a:r>
            <a:endParaRPr lang="fr-FR" dirty="0" smtClean="0"/>
          </a:p>
          <a:p>
            <a:endParaRPr lang="fr-FR" dirty="0"/>
          </a:p>
          <a:p>
            <a:r>
              <a:rPr lang="fr-FR" b="1" dirty="0">
                <a:hlinkClick r:id="rId5"/>
              </a:rPr>
              <a:t>Annie </a:t>
            </a:r>
            <a:r>
              <a:rPr lang="fr-FR" b="1" dirty="0" err="1">
                <a:hlinkClick r:id="rId5"/>
              </a:rPr>
              <a:t>Sabarots</a:t>
            </a:r>
            <a:r>
              <a:rPr lang="fr-FR" dirty="0">
                <a:hlinkClick r:id="rId5"/>
              </a:rPr>
              <a:t> – Musée de Basse </a:t>
            </a:r>
            <a:r>
              <a:rPr lang="fr-FR" dirty="0" smtClean="0">
                <a:hlinkClick r:id="rId5"/>
              </a:rPr>
              <a:t>Navarre</a:t>
            </a:r>
            <a:r>
              <a:rPr lang="fr-FR" dirty="0" smtClean="0"/>
              <a:t> </a:t>
            </a:r>
            <a:r>
              <a:rPr lang="fr-FR" dirty="0" smtClean="0">
                <a:hlinkClick r:id="rId5"/>
              </a:rPr>
              <a:t>https</a:t>
            </a:r>
            <a:r>
              <a:rPr lang="fr-FR" dirty="0">
                <a:hlinkClick r:id="rId5"/>
              </a:rPr>
              <a:t>://</a:t>
            </a:r>
            <a:r>
              <a:rPr lang="fr-FR" dirty="0" smtClean="0">
                <a:hlinkClick r:id="rId5"/>
              </a:rPr>
              <a:t>youtu.be/GZFr1kskPkA</a:t>
            </a:r>
            <a:endParaRPr lang="fr-FR" dirty="0" smtClean="0"/>
          </a:p>
          <a:p>
            <a:endParaRPr lang="fr-FR" dirty="0"/>
          </a:p>
          <a:p>
            <a:r>
              <a:rPr lang="fr-FR" b="1" dirty="0">
                <a:hlinkClick r:id="rId6"/>
              </a:rPr>
              <a:t>Monique </a:t>
            </a:r>
            <a:r>
              <a:rPr lang="fr-FR" b="1" dirty="0" err="1">
                <a:hlinkClick r:id="rId6"/>
              </a:rPr>
              <a:t>Legarto</a:t>
            </a:r>
            <a:r>
              <a:rPr lang="fr-FR" dirty="0">
                <a:hlinkClick r:id="rId6"/>
              </a:rPr>
              <a:t> – </a:t>
            </a:r>
            <a:r>
              <a:rPr lang="fr-FR" dirty="0" err="1">
                <a:hlinkClick r:id="rId6"/>
              </a:rPr>
              <a:t>Euskal</a:t>
            </a:r>
            <a:r>
              <a:rPr lang="fr-FR" dirty="0">
                <a:hlinkClick r:id="rId6"/>
              </a:rPr>
              <a:t> </a:t>
            </a:r>
            <a:r>
              <a:rPr lang="fr-FR" dirty="0" smtClean="0">
                <a:hlinkClick r:id="rId6"/>
              </a:rPr>
              <a:t>Argentina</a:t>
            </a:r>
            <a:r>
              <a:rPr lang="fr-FR" dirty="0" smtClean="0"/>
              <a:t> </a:t>
            </a:r>
            <a:r>
              <a:rPr lang="fr-FR" dirty="0" smtClean="0">
                <a:hlinkClick r:id="rId6"/>
              </a:rPr>
              <a:t>https://youtu.be/uQq--q_IEzc</a:t>
            </a:r>
            <a:endParaRPr lang="fr-FR" dirty="0" smtClean="0"/>
          </a:p>
          <a:p>
            <a:endParaRPr lang="fr-FR" dirty="0"/>
          </a:p>
          <a:p>
            <a:r>
              <a:rPr lang="fr-FR" b="1" dirty="0">
                <a:hlinkClick r:id="rId7"/>
              </a:rPr>
              <a:t>Viviane Delpech : </a:t>
            </a:r>
            <a:r>
              <a:rPr lang="fr-FR" dirty="0">
                <a:hlinkClick r:id="rId7"/>
              </a:rPr>
              <a:t>Souvenirs de pierre. Création et patrimonialisation des demeures d’émigrés de retour en </a:t>
            </a:r>
            <a:r>
              <a:rPr lang="fr-FR" dirty="0" err="1">
                <a:hlinkClick r:id="rId7"/>
              </a:rPr>
              <a:t>Iparralde</a:t>
            </a:r>
            <a:r>
              <a:rPr lang="fr-FR" dirty="0">
                <a:hlinkClick r:id="rId7"/>
              </a:rPr>
              <a:t> (XIXe-XXIe siècle</a:t>
            </a:r>
            <a:r>
              <a:rPr lang="fr-FR" dirty="0" smtClean="0">
                <a:hlinkClick r:id="rId7"/>
              </a:rPr>
              <a:t>)</a:t>
            </a:r>
            <a:r>
              <a:rPr lang="fr-FR" dirty="0" smtClean="0"/>
              <a:t> </a:t>
            </a:r>
            <a:r>
              <a:rPr lang="fr-FR" dirty="0" smtClean="0">
                <a:hlinkClick r:id="rId7"/>
              </a:rPr>
              <a:t>https</a:t>
            </a:r>
            <a:r>
              <a:rPr lang="fr-FR" dirty="0">
                <a:hlinkClick r:id="rId7"/>
              </a:rPr>
              <a:t>://</a:t>
            </a:r>
            <a:r>
              <a:rPr lang="fr-FR" dirty="0" smtClean="0">
                <a:hlinkClick r:id="rId7"/>
              </a:rPr>
              <a:t>youtu.be/tO5OWvbm4Xk</a:t>
            </a:r>
            <a:endParaRPr lang="fr-FR" dirty="0" smtClean="0"/>
          </a:p>
          <a:p>
            <a:endParaRPr lang="fr-FR" dirty="0"/>
          </a:p>
          <a:p>
            <a:r>
              <a:rPr lang="fr-FR" b="1" dirty="0" err="1">
                <a:hlinkClick r:id="rId8"/>
              </a:rPr>
              <a:t>Jesús</a:t>
            </a:r>
            <a:r>
              <a:rPr lang="fr-FR" b="1" dirty="0">
                <a:hlinkClick r:id="rId8"/>
              </a:rPr>
              <a:t> Alonso </a:t>
            </a:r>
            <a:r>
              <a:rPr lang="fr-FR" b="1" dirty="0" err="1">
                <a:hlinkClick r:id="rId8"/>
              </a:rPr>
              <a:t>Carballés</a:t>
            </a:r>
            <a:r>
              <a:rPr lang="fr-FR" dirty="0">
                <a:hlinkClick r:id="rId8"/>
              </a:rPr>
              <a:t>: Le souvenir des </a:t>
            </a:r>
            <a:r>
              <a:rPr lang="fr-FR" dirty="0" err="1">
                <a:hlinkClick r:id="rId8"/>
              </a:rPr>
              <a:t>indianos</a:t>
            </a:r>
            <a:r>
              <a:rPr lang="fr-FR" dirty="0">
                <a:hlinkClick r:id="rId8"/>
              </a:rPr>
              <a:t> dans l’espace urbain du Pays basque-espagnol : Politiques symboliques et </a:t>
            </a:r>
            <a:r>
              <a:rPr lang="fr-FR" dirty="0" smtClean="0">
                <a:hlinkClick r:id="rId8"/>
              </a:rPr>
              <a:t>mémorielles</a:t>
            </a:r>
            <a:r>
              <a:rPr lang="fr-FR" dirty="0" smtClean="0"/>
              <a:t>  </a:t>
            </a:r>
            <a:r>
              <a:rPr lang="fr-FR" dirty="0" smtClean="0">
                <a:hlinkClick r:id="rId8"/>
              </a:rPr>
              <a:t>https</a:t>
            </a:r>
            <a:r>
              <a:rPr lang="fr-FR" dirty="0">
                <a:hlinkClick r:id="rId8"/>
              </a:rPr>
              <a:t>://</a:t>
            </a:r>
            <a:r>
              <a:rPr lang="fr-FR" dirty="0" smtClean="0">
                <a:hlinkClick r:id="rId8"/>
              </a:rPr>
              <a:t>youtu.be/4HufxK16wc0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>
                <a:hlinkClick r:id="rId9"/>
              </a:rPr>
              <a:t>Carlos </a:t>
            </a:r>
            <a:r>
              <a:rPr lang="fr-FR" b="1" dirty="0" err="1">
                <a:hlinkClick r:id="rId9"/>
              </a:rPr>
              <a:t>Estela</a:t>
            </a:r>
            <a:r>
              <a:rPr lang="fr-FR" b="1" dirty="0">
                <a:hlinkClick r:id="rId9"/>
              </a:rPr>
              <a:t> </a:t>
            </a:r>
            <a:r>
              <a:rPr lang="fr-FR" b="1" dirty="0" err="1">
                <a:hlinkClick r:id="rId9"/>
              </a:rPr>
              <a:t>Vilela</a:t>
            </a:r>
            <a:r>
              <a:rPr lang="fr-FR" dirty="0">
                <a:hlinkClick r:id="rId9"/>
              </a:rPr>
              <a:t>: Images de l’émigration basque au </a:t>
            </a:r>
            <a:r>
              <a:rPr lang="fr-FR" dirty="0" smtClean="0">
                <a:hlinkClick r:id="rId9"/>
              </a:rPr>
              <a:t>Pérou</a:t>
            </a:r>
            <a:r>
              <a:rPr lang="fr-FR" dirty="0"/>
              <a:t> </a:t>
            </a:r>
            <a:r>
              <a:rPr lang="fr-FR" dirty="0">
                <a:hlinkClick r:id="rId9"/>
              </a:rPr>
              <a:t>https://</a:t>
            </a:r>
            <a:r>
              <a:rPr lang="fr-FR" dirty="0" smtClean="0">
                <a:hlinkClick r:id="rId9"/>
              </a:rPr>
              <a:t>youtu.be/fRuu4XCZ4F4</a:t>
            </a:r>
            <a:endParaRPr lang="fr-FR" dirty="0" smtClean="0"/>
          </a:p>
          <a:p>
            <a:endParaRPr lang="fr-FR" u="sng" dirty="0">
              <a:hlinkClick r:id="rId10"/>
            </a:endParaRPr>
          </a:p>
          <a:p>
            <a:r>
              <a:rPr lang="fr-FR" b="1" u="sng" dirty="0" smtClean="0">
                <a:hlinkClick r:id="rId10"/>
              </a:rPr>
              <a:t>Isabelle Tauzin-</a:t>
            </a:r>
            <a:r>
              <a:rPr lang="fr-FR" b="1" u="sng" dirty="0" err="1" smtClean="0">
                <a:hlinkClick r:id="rId10"/>
              </a:rPr>
              <a:t>Castellanos</a:t>
            </a:r>
            <a:r>
              <a:rPr lang="fr-FR" dirty="0" smtClean="0"/>
              <a:t>: </a:t>
            </a:r>
            <a:r>
              <a:rPr lang="fr-FR" dirty="0">
                <a:hlinkClick r:id="rId10"/>
              </a:rPr>
              <a:t>Villas basques, villégiatures latino-américaines, émigrants et </a:t>
            </a:r>
            <a:r>
              <a:rPr lang="fr-FR" dirty="0" smtClean="0">
                <a:hlinkClick r:id="rId10"/>
              </a:rPr>
              <a:t>immigrants https</a:t>
            </a:r>
            <a:r>
              <a:rPr lang="fr-FR" dirty="0">
                <a:hlinkClick r:id="rId10"/>
              </a:rPr>
              <a:t>://emila.hypotheses.org/files/2021/09/Emigrants-et-residents.pdf930.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58" y="0"/>
            <a:ext cx="2969342" cy="19795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3928" y="4823161"/>
            <a:ext cx="2898072" cy="19479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28" y="3234813"/>
            <a:ext cx="2898072" cy="20254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22658" y="1611891"/>
            <a:ext cx="2957051" cy="17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6971071" y="68826"/>
            <a:ext cx="48571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En </a:t>
            </a:r>
            <a:r>
              <a:rPr lang="fr-FR" b="1" dirty="0" smtClean="0"/>
              <a:t>2023, </a:t>
            </a:r>
            <a:r>
              <a:rPr lang="fr-FR" b="1" dirty="0" smtClean="0"/>
              <a:t>2</a:t>
            </a:r>
            <a:r>
              <a:rPr lang="fr-FR" b="1" baseline="30000" dirty="0" smtClean="0"/>
              <a:t>e</a:t>
            </a:r>
            <a:r>
              <a:rPr lang="fr-FR" b="1" dirty="0" smtClean="0"/>
              <a:t> édition </a:t>
            </a:r>
          </a:p>
          <a:p>
            <a:r>
              <a:rPr lang="fr-FR" b="1" dirty="0" smtClean="0"/>
              <a:t>Mardi 18 juillet  - Bayonne Cité </a:t>
            </a:r>
            <a:r>
              <a:rPr lang="fr-FR" b="1" dirty="0"/>
              <a:t>des Arts</a:t>
            </a:r>
          </a:p>
          <a:p>
            <a:r>
              <a:rPr lang="fr-FR" b="1" dirty="0" smtClean="0"/>
              <a:t>Université </a:t>
            </a:r>
            <a:r>
              <a:rPr lang="fr-FR" b="1" dirty="0"/>
              <a:t>d’été </a:t>
            </a:r>
            <a:r>
              <a:rPr lang="fr-FR" b="1" dirty="0" smtClean="0"/>
              <a:t>transfrontalière, 9:00 – 19:00</a:t>
            </a:r>
          </a:p>
          <a:p>
            <a:endParaRPr lang="fr-FR" b="1" dirty="0" smtClean="0"/>
          </a:p>
          <a:p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68826"/>
            <a:ext cx="6512643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latin typeface="Arial" panose="020B0604020202020204" pitchFamily="34" charset="0"/>
              </a:rPr>
              <a:t>Cours d’été </a:t>
            </a:r>
            <a:r>
              <a:rPr lang="fr-FR" altLang="fr-FR" dirty="0" smtClean="0">
                <a:latin typeface="Arial" panose="020B0604020202020204" pitchFamily="34" charset="0"/>
              </a:rPr>
              <a:t>transfrontaliers</a:t>
            </a:r>
            <a:endParaRPr lang="fr-FR" altLang="fr-FR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 err="1">
                <a:latin typeface="Arial" panose="020B0604020202020204" pitchFamily="34" charset="0"/>
              </a:rPr>
              <a:t>Fundación</a:t>
            </a:r>
            <a:r>
              <a:rPr lang="fr-FR" altLang="fr-FR" dirty="0">
                <a:latin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</a:rPr>
              <a:t>Cursos</a:t>
            </a:r>
            <a:r>
              <a:rPr lang="fr-FR" altLang="fr-FR" dirty="0">
                <a:latin typeface="Arial" panose="020B0604020202020204" pitchFamily="34" charset="0"/>
              </a:rPr>
              <a:t> de </a:t>
            </a:r>
            <a:r>
              <a:rPr lang="fr-FR" altLang="fr-FR" dirty="0" err="1">
                <a:latin typeface="Arial" panose="020B0604020202020204" pitchFamily="34" charset="0"/>
              </a:rPr>
              <a:t>Verano</a:t>
            </a:r>
            <a:r>
              <a:rPr lang="fr-FR" altLang="fr-FR" dirty="0">
                <a:latin typeface="Arial" panose="020B0604020202020204" pitchFamily="34" charset="0"/>
              </a:rPr>
              <a:t> de la UPV/</a:t>
            </a:r>
            <a:r>
              <a:rPr lang="fr-FR" altLang="fr-FR" dirty="0" err="1">
                <a:latin typeface="Arial" panose="020B0604020202020204" pitchFamily="34" charset="0"/>
              </a:rPr>
              <a:t>EHUko</a:t>
            </a:r>
            <a:r>
              <a:rPr lang="fr-FR" altLang="fr-FR" dirty="0">
                <a:latin typeface="Arial" panose="020B0604020202020204" pitchFamily="34" charset="0"/>
              </a:rPr>
              <a:t> Uda </a:t>
            </a:r>
            <a:r>
              <a:rPr lang="fr-FR" altLang="fr-FR" dirty="0" err="1">
                <a:latin typeface="Arial" panose="020B0604020202020204" pitchFamily="34" charset="0"/>
              </a:rPr>
              <a:t>Ikastaroak</a:t>
            </a:r>
            <a:r>
              <a:rPr lang="fr-FR" altLang="fr-FR" dirty="0">
                <a:latin typeface="Arial" panose="020B0604020202020204" pitchFamily="34" charset="0"/>
              </a:rPr>
              <a:t> </a:t>
            </a:r>
            <a:r>
              <a:rPr lang="fr-FR" altLang="fr-FR" dirty="0" err="1">
                <a:latin typeface="Arial" panose="020B0604020202020204" pitchFamily="34" charset="0"/>
              </a:rPr>
              <a:t>Fundazioa</a:t>
            </a:r>
            <a:r>
              <a:rPr lang="fr-FR" altLang="fr-FR" dirty="0">
                <a:latin typeface="Arial" panose="020B0604020202020204" pitchFamily="34" charset="0"/>
              </a:rPr>
              <a:t> (UIK).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 smtClean="0">
                <a:latin typeface="Arial" panose="020B0604020202020204" pitchFamily="34" charset="0"/>
              </a:rPr>
              <a:t>Mercredi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  et jeudi 20 juillet 2022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Vidéos de présentation : </a:t>
            </a:r>
            <a:r>
              <a:rPr kumimoji="0" lang="fr-FR" altLang="fr-F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Beñat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r>
              <a:rPr kumimoji="0" lang="fr-FR" altLang="fr-F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Çuburu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(IUT Bayonne – UPPA)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Oscar Alvarez Gila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(Université du Pays Basque)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Isabelle Tauzin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(Université Bordeaux Montaigne)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Bayonne -Cité des arts – UNUM – F06-22 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Histoire de la migration transfrontalière en Amérique et représentations culturelles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b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/>
              <a:t>Avec « </a:t>
            </a:r>
            <a:r>
              <a:rPr lang="fr-FR" b="1" dirty="0"/>
              <a:t>UNUM</a:t>
            </a:r>
            <a:r>
              <a:rPr lang="fr-FR" dirty="0"/>
              <a:t> », littéralement « de plusieurs à un », différentes </a:t>
            </a:r>
            <a:r>
              <a:rPr lang="fr-FR" b="1" dirty="0"/>
              <a:t>universités et centres de recherche</a:t>
            </a:r>
            <a:r>
              <a:rPr lang="fr-FR" dirty="0"/>
              <a:t>, l’Université de Bordeaux, l’Université du Pays Basque et ses Cours d’Été, l’Université Bordeaux Montaigne, l’Université de Pau et des Pays de l’Adour, l’Université Publique de Navarre, </a:t>
            </a:r>
            <a:r>
              <a:rPr lang="fr-FR" dirty="0" err="1"/>
              <a:t>Euskampus</a:t>
            </a:r>
            <a:r>
              <a:rPr lang="fr-FR" dirty="0"/>
              <a:t> </a:t>
            </a:r>
            <a:r>
              <a:rPr lang="fr-FR" dirty="0" err="1"/>
              <a:t>Fundazioa</a:t>
            </a:r>
            <a:r>
              <a:rPr lang="fr-FR" dirty="0"/>
              <a:t> et le CNRS/IKER, mais aussi les </a:t>
            </a:r>
            <a:r>
              <a:rPr lang="fr-FR" b="1" dirty="0"/>
              <a:t>collectivités territoriales transfrontalières - </a:t>
            </a:r>
            <a:r>
              <a:rPr lang="fr-FR" dirty="0"/>
              <a:t>la Communauté Pays Basque, la </a:t>
            </a:r>
            <a:r>
              <a:rPr lang="fr-FR" dirty="0" err="1"/>
              <a:t>Diputación</a:t>
            </a:r>
            <a:r>
              <a:rPr lang="fr-FR" dirty="0"/>
              <a:t> Foral de Guipúzcoa- ainsi que l’</a:t>
            </a:r>
            <a:r>
              <a:rPr lang="fr-FR" dirty="0" err="1"/>
              <a:t>Eurorégion</a:t>
            </a:r>
            <a:r>
              <a:rPr lang="fr-FR" dirty="0"/>
              <a:t> Nouvelle Aquitaine-</a:t>
            </a:r>
            <a:r>
              <a:rPr lang="fr-FR" dirty="0" err="1"/>
              <a:t>Euskadi</a:t>
            </a:r>
            <a:r>
              <a:rPr lang="fr-FR" dirty="0"/>
              <a:t>-Navarre, se sont associés autour d’un projet ambitieux. </a:t>
            </a:r>
            <a:endParaRPr lang="fr-FR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/>
              <a:t>Les </a:t>
            </a:r>
            <a:r>
              <a:rPr lang="fr-FR" dirty="0"/>
              <a:t>Cours d’Été transfrontaliers </a:t>
            </a:r>
            <a:r>
              <a:rPr lang="fr-FR" dirty="0" smtClean="0"/>
              <a:t>baptisés</a:t>
            </a:r>
            <a:r>
              <a:rPr lang="fr-FR" dirty="0"/>
              <a:t>  « </a:t>
            </a:r>
            <a:r>
              <a:rPr lang="fr-FR" b="1" dirty="0"/>
              <a:t>UNUM</a:t>
            </a:r>
            <a:r>
              <a:rPr lang="fr-FR" dirty="0"/>
              <a:t> » </a:t>
            </a:r>
            <a:r>
              <a:rPr lang="fr-FR" dirty="0" smtClean="0"/>
              <a:t>ont eu une 1</a:t>
            </a:r>
            <a:r>
              <a:rPr lang="fr-FR" baseline="30000" dirty="0" smtClean="0"/>
              <a:t>ère</a:t>
            </a:r>
            <a:r>
              <a:rPr lang="fr-FR" dirty="0" smtClean="0"/>
              <a:t> édition du </a:t>
            </a:r>
            <a:r>
              <a:rPr lang="fr-FR" dirty="0"/>
              <a:t>18 au 22 juillet à Bayonne.</a:t>
            </a:r>
            <a:endParaRPr kumimoji="0" lang="fr-FR" altLang="fr-FR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emila.hypotheses.org/files/2022/06/CARTE1923BALNEARIO-300x1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630" y="3801905"/>
            <a:ext cx="5561370" cy="31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901742"/>
              </p:ext>
            </p:extLst>
          </p:nvPr>
        </p:nvGraphicFramePr>
        <p:xfrm>
          <a:off x="6764594" y="1150373"/>
          <a:ext cx="5404053" cy="2526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2702">
                  <a:extLst>
                    <a:ext uri="{9D8B030D-6E8A-4147-A177-3AD203B41FA5}">
                      <a16:colId xmlns="" xmlns:a16="http://schemas.microsoft.com/office/drawing/2014/main" val="3817911578"/>
                    </a:ext>
                  </a:extLst>
                </a:gridCol>
                <a:gridCol w="1801351">
                  <a:extLst>
                    <a:ext uri="{9D8B030D-6E8A-4147-A177-3AD203B41FA5}">
                      <a16:colId xmlns="" xmlns:a16="http://schemas.microsoft.com/office/drawing/2014/main" val="3342440081"/>
                    </a:ext>
                  </a:extLst>
                </a:gridCol>
              </a:tblGrid>
              <a:tr h="2692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Oscar ALVAREZ GILA 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5341138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Marina HANSEN 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91938520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Maryse ESTERLE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27881164"/>
                  </a:ext>
                </a:extLst>
              </a:tr>
              <a:tr h="2692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 err="1">
                          <a:effectLst/>
                        </a:rPr>
                        <a:t>Argitxu</a:t>
                      </a:r>
                      <a:r>
                        <a:rPr lang="fr-FR" sz="1600" b="1" u="none" strike="noStrike" dirty="0">
                          <a:effectLst/>
                        </a:rPr>
                        <a:t> CAMUS ETCHECOPAR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6067914"/>
                  </a:ext>
                </a:extLst>
              </a:tr>
              <a:tr h="3727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Carlos ESTELA VILELA 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6476164"/>
                  </a:ext>
                </a:extLst>
              </a:tr>
              <a:tr h="2692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Raquel IDOATE ANCIN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1065285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>
                          <a:effectLst/>
                        </a:rPr>
                        <a:t>Esther KORTA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026537465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>
                          <a:effectLst/>
                        </a:rPr>
                        <a:t>Monique LEGARTO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01476220"/>
                  </a:ext>
                </a:extLst>
              </a:tr>
              <a:tr h="2692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Isabelle TAUZIN CASTELLANOS 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727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6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968"/>
            <a:ext cx="3544257" cy="42082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670" y="3368162"/>
            <a:ext cx="4187927" cy="41879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55742" y="123518"/>
            <a:ext cx="3736258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Prochains rendez-vous 2023</a:t>
            </a:r>
          </a:p>
          <a:p>
            <a:endParaRPr lang="fr-FR" dirty="0"/>
          </a:p>
          <a:p>
            <a:r>
              <a:rPr lang="fr-FR" b="1" dirty="0" smtClean="0"/>
              <a:t>10 avril, Sare, </a:t>
            </a:r>
            <a:r>
              <a:rPr lang="fr-FR" b="1" dirty="0" err="1" smtClean="0"/>
              <a:t>Biltzar</a:t>
            </a:r>
            <a:r>
              <a:rPr lang="fr-FR" b="1" dirty="0" smtClean="0"/>
              <a:t> </a:t>
            </a:r>
            <a:r>
              <a:rPr lang="fr-FR" b="1" dirty="0"/>
              <a:t>des Écrivains du Pays Basque </a:t>
            </a:r>
            <a:r>
              <a:rPr lang="fr-FR" b="1" dirty="0" smtClean="0"/>
              <a:t> - stand Cairn</a:t>
            </a:r>
          </a:p>
          <a:p>
            <a:endParaRPr lang="fr-FR" b="1" dirty="0"/>
          </a:p>
          <a:p>
            <a:r>
              <a:rPr lang="fr-FR" b="1" dirty="0" smtClean="0"/>
              <a:t>18 juillet, Bayonne, 2de Université d’été transfrontalière – Cité des Arts</a:t>
            </a:r>
          </a:p>
          <a:p>
            <a:endParaRPr lang="fr-FR" b="1" dirty="0"/>
          </a:p>
          <a:p>
            <a:r>
              <a:rPr lang="fr-FR" b="1" dirty="0"/>
              <a:t>Du 2 août au 26 août 2023. </a:t>
            </a:r>
            <a:endParaRPr lang="fr-FR" dirty="0"/>
          </a:p>
          <a:p>
            <a:r>
              <a:rPr lang="fr-FR" b="1" dirty="0" smtClean="0"/>
              <a:t>Hendaye </a:t>
            </a:r>
            <a:r>
              <a:rPr lang="fr-FR" b="1" dirty="0" err="1" smtClean="0"/>
              <a:t>Mendi</a:t>
            </a:r>
            <a:r>
              <a:rPr lang="fr-FR" b="1" dirty="0" smtClean="0"/>
              <a:t> </a:t>
            </a:r>
            <a:r>
              <a:rPr lang="fr-FR" b="1" dirty="0" err="1"/>
              <a:t>Zolan</a:t>
            </a:r>
            <a:endParaRPr lang="fr-FR" b="1" dirty="0"/>
          </a:p>
          <a:p>
            <a:r>
              <a:rPr lang="fr-FR" b="1" dirty="0" smtClean="0"/>
              <a:t>Images </a:t>
            </a:r>
            <a:r>
              <a:rPr lang="fr-FR" b="1" dirty="0"/>
              <a:t>de la diaspora basque en Amérique, </a:t>
            </a:r>
            <a:r>
              <a:rPr lang="fr-FR" b="1" dirty="0" smtClean="0"/>
              <a:t>XIX</a:t>
            </a:r>
            <a:r>
              <a:rPr lang="fr-FR" b="1" baseline="30000" dirty="0" smtClean="0"/>
              <a:t>e</a:t>
            </a:r>
            <a:r>
              <a:rPr lang="fr-FR" b="1" dirty="0" smtClean="0"/>
              <a:t>–XXI</a:t>
            </a:r>
            <a:r>
              <a:rPr lang="fr-FR" b="1" baseline="30000" dirty="0" smtClean="0"/>
              <a:t>e</a:t>
            </a:r>
            <a:r>
              <a:rPr lang="fr-FR" b="1" dirty="0" smtClean="0"/>
              <a:t> </a:t>
            </a:r>
            <a:r>
              <a:rPr lang="fr-FR" b="1" dirty="0" smtClean="0"/>
              <a:t>siècle </a:t>
            </a:r>
          </a:p>
          <a:p>
            <a:r>
              <a:rPr lang="fr-FR" b="1" dirty="0" smtClean="0"/>
              <a:t>(en cours de programmation)</a:t>
            </a:r>
          </a:p>
          <a:p>
            <a:endParaRPr lang="fr-FR" b="1" dirty="0"/>
          </a:p>
          <a:p>
            <a:r>
              <a:rPr lang="fr-FR" b="1" dirty="0" smtClean="0"/>
              <a:t>Collecte de documents numérisés (photos, lettres, passeports, archives diverses, cartes postales, billets de transport…)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hlinkClick r:id="rId4"/>
              </a:rPr>
              <a:t>emila@u-bordeaux-montaigne.fr</a:t>
            </a:r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pPr algn="r"/>
            <a:r>
              <a:rPr lang="fr-FR" sz="3600" b="1" dirty="0" err="1"/>
              <a:t>Eskerrik</a:t>
            </a:r>
            <a:r>
              <a:rPr lang="fr-FR" sz="3600" b="1" dirty="0"/>
              <a:t> </a:t>
            </a:r>
            <a:r>
              <a:rPr lang="fr-FR" sz="3600" b="1" dirty="0" err="1"/>
              <a:t>asko</a:t>
            </a:r>
            <a:r>
              <a:rPr lang="fr-FR" sz="3600" b="1" dirty="0" smtClean="0"/>
              <a:t> </a:t>
            </a:r>
            <a:endParaRPr lang="fr-FR" sz="3600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14" y="2898673"/>
            <a:ext cx="4606371" cy="38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2"/>
            <a:ext cx="5027009" cy="30267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081"/>
            <a:ext cx="4586159" cy="36733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392" y="3211438"/>
            <a:ext cx="5469844" cy="36465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0"/>
            <a:ext cx="5505080" cy="344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491" y="114497"/>
            <a:ext cx="456216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Introduction</a:t>
            </a:r>
          </a:p>
          <a:p>
            <a:endParaRPr lang="fr-FR" dirty="0"/>
          </a:p>
          <a:p>
            <a:pPr lvl="0"/>
            <a:r>
              <a:rPr lang="fr-FR" b="1" dirty="0"/>
              <a:t> </a:t>
            </a:r>
            <a:r>
              <a:rPr lang="fr-FR" b="1" dirty="0" smtClean="0"/>
              <a:t>I. Approches </a:t>
            </a:r>
            <a:r>
              <a:rPr lang="fr-FR" b="1" dirty="0"/>
              <a:t>théoriques sur l’émigration en Argentine et études de cas</a:t>
            </a:r>
            <a:endParaRPr lang="fr-FR" dirty="0"/>
          </a:p>
          <a:p>
            <a:r>
              <a:rPr lang="fr-FR" dirty="0"/>
              <a:t> </a:t>
            </a:r>
          </a:p>
          <a:p>
            <a:pPr lvl="0"/>
            <a:r>
              <a:rPr lang="fr-FR" b="1" dirty="0" smtClean="0"/>
              <a:t>2. Lettres </a:t>
            </a:r>
            <a:r>
              <a:rPr lang="fr-FR" b="1" dirty="0"/>
              <a:t>d’émigration du Pays basque et du Béarn </a:t>
            </a:r>
            <a:endParaRPr lang="fr-FR" dirty="0"/>
          </a:p>
          <a:p>
            <a:r>
              <a:rPr lang="fr-FR" dirty="0"/>
              <a:t> </a:t>
            </a:r>
          </a:p>
          <a:p>
            <a:r>
              <a:rPr lang="fr-FR" b="1" dirty="0" smtClean="0"/>
              <a:t>3. Émigration </a:t>
            </a:r>
            <a:r>
              <a:rPr lang="fr-FR" b="1" dirty="0"/>
              <a:t>professionnelle et émigration féminine </a:t>
            </a:r>
            <a:endParaRPr lang="fr-FR" dirty="0"/>
          </a:p>
          <a:p>
            <a:r>
              <a:rPr lang="fr-FR" dirty="0"/>
              <a:t> </a:t>
            </a:r>
          </a:p>
          <a:p>
            <a:pPr lvl="0"/>
            <a:r>
              <a:rPr lang="fr-FR" b="1" dirty="0" smtClean="0"/>
              <a:t>4. Représentations </a:t>
            </a:r>
            <a:r>
              <a:rPr lang="fr-FR" b="1" dirty="0"/>
              <a:t>littéraires de l’émigration basque</a:t>
            </a:r>
            <a:endParaRPr lang="fr-FR" dirty="0"/>
          </a:p>
          <a:p>
            <a:r>
              <a:rPr lang="fr-FR" dirty="0"/>
              <a:t> </a:t>
            </a:r>
          </a:p>
          <a:p>
            <a:pPr lvl="0"/>
            <a:r>
              <a:rPr lang="fr-FR" b="1" dirty="0"/>
              <a:t> </a:t>
            </a:r>
            <a:r>
              <a:rPr lang="fr-FR" b="1" dirty="0" smtClean="0"/>
              <a:t>5. De </a:t>
            </a:r>
            <a:r>
              <a:rPr lang="fr-FR" b="1" dirty="0"/>
              <a:t>la généalogie individuelle à l’action des associations</a:t>
            </a:r>
            <a:endParaRPr lang="fr-FR" dirty="0"/>
          </a:p>
          <a:p>
            <a:r>
              <a:rPr lang="fr-FR" dirty="0"/>
              <a:t> 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8491" y="5034116"/>
            <a:ext cx="4601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248 pages  </a:t>
            </a:r>
          </a:p>
          <a:p>
            <a:r>
              <a:rPr lang="fr-FR" b="1" dirty="0" err="1" smtClean="0"/>
              <a:t>Ref</a:t>
            </a:r>
            <a:r>
              <a:rPr lang="fr-FR" b="1" dirty="0" smtClean="0"/>
              <a:t>: 9791070062081</a:t>
            </a:r>
          </a:p>
          <a:p>
            <a:endParaRPr lang="fr-FR" b="1" dirty="0" smtClean="0"/>
          </a:p>
          <a:p>
            <a:r>
              <a:rPr lang="fr-FR" b="1" dirty="0" smtClean="0"/>
              <a:t>Commandes auprès de l’éditeur :</a:t>
            </a:r>
          </a:p>
          <a:p>
            <a:r>
              <a:rPr lang="fr-FR" b="1" dirty="0" smtClean="0"/>
              <a:t>https://www.editions-cairn.fr/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90" y="1956509"/>
            <a:ext cx="7413523" cy="44532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48" y="114497"/>
            <a:ext cx="3998452" cy="50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-100692"/>
            <a:ext cx="11562735" cy="6753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Approches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théoriques sur l’émigration en Argentine et études de cas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Hernán </a:t>
            </a:r>
            <a:r>
              <a:rPr lang="fr-FR" dirty="0" err="1">
                <a:latin typeface="Calibri" panose="020F0502020204030204" pitchFamily="34" charset="0"/>
                <a:ea typeface="Times New Roman" panose="02020603050405020304" pitchFamily="18" charset="0"/>
              </a:rPr>
              <a:t>Otero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 : L’immigration française en Argentine. Cycles migratoires, groupes ethniques et formes d’intégration, 1850-1950. 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Pascal </a:t>
            </a:r>
            <a:r>
              <a:rPr lang="fr-FR" kern="1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Chastin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: Les écrits de Jean </a:t>
            </a:r>
            <a:r>
              <a:rPr lang="fr-FR" kern="1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Vigné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agent de migration basque vers le Río de la </a:t>
            </a:r>
            <a:r>
              <a:rPr lang="fr-FR" kern="1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Plata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commerçant et clé de voûte d’un réseau transnational de migration  </a:t>
            </a:r>
            <a:endParaRPr lang="fr-FR" kern="150" dirty="0">
              <a:latin typeface="Liberation Serif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Lettres d’émigration du Pays basque et du Béarn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Argitxu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Camus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Etchecopar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: Les correspondances : sources de l’expérience migratoire basque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Isabelle Tauzin-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Castellanos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: Lettres d’immigrées françaises en Argentine: du voyage au mariage (1899-1908)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Émigration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professionnelle et émigration féminine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Beñat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Çuburu-Ithorotz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: Les précurseurs d'une tradition migratoire dans la commune basque d'Hasparren (XVIII</a:t>
            </a:r>
            <a:r>
              <a:rPr lang="fr-FR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-XIX</a:t>
            </a:r>
            <a:r>
              <a:rPr lang="fr-FR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siècle)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Marie-Pierre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Arrizabalaga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: Les émigrantes basques en Californie entre 1880 et 1940 Reproduction et/ou émancipation ?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Représentations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littéraires de l’émigration basque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Casenave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: L’émigration en Amérique dans la littérature basque 1850 - 1960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Argia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Olçomendy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Les représentations de l’émigrant basque et de l’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Indiano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dans l’hebdomadaire </a:t>
            </a:r>
            <a:r>
              <a:rPr lang="fr-FR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Eskualduna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(1900-1920)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Xavier Escudero: L’œuvre de José Olivares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Larrondo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 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Tellagorri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 et la représentation littéraire du Basque émigré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généalogie individuelle à l’action des associations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Christiane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Bidot-Naude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Souvenirs de la recherche personnelle à la recherche collective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Maryse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Esterle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: Ciel mes aïeux ! Les écrits des descendants d’émigrés pyrénéens, un passé recomposé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    Dolores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Thion Soriano-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Mollá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et Christian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Manso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 :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l’émigration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basque dans la revue de l’Association pour la Mémoire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  de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l’Emigration: 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</a:rPr>
              <a:t>Partir. Archives et mémoires de l’émigration pyrénéenne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9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949" y="1297859"/>
            <a:ext cx="84262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Théories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du </a:t>
            </a:r>
            <a:r>
              <a:rPr lang="fr-FR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melting</a:t>
            </a:r>
            <a:r>
              <a:rPr lang="fr-FR" i="1" dirty="0">
                <a:latin typeface="Calibri" panose="020F0502020204030204" pitchFamily="34" charset="0"/>
                <a:ea typeface="Times New Roman" panose="02020603050405020304" pitchFamily="18" charset="0"/>
              </a:rPr>
              <a:t> pot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 et du pluralisme culturel sur le processus d'intégration migratoire, </a:t>
            </a:r>
            <a:endParaRPr lang="fr-FR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Synthèse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sur le long terme de l'histoire de l'immigration française en Argentine. </a:t>
            </a:r>
            <a:endParaRPr lang="fr-FR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Périodisation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du cycle migratoire et du cycle communautaire français </a:t>
            </a:r>
            <a:endParaRPr lang="fr-FR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Evolution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temporelle des groupes ethniques </a:t>
            </a:r>
            <a:endParaRPr lang="fr-FR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Sociologie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migratoire 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: endogamie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ségrégation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spatiale, 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mouvement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associatif, 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écoles ethniques</a:t>
            </a: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Mots-clés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immigration française, flux migratoires, institutions communautaires, groupes ethniques.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484" y="0"/>
            <a:ext cx="118478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Approches théoriques sur l’émigration en Argentine et études de cas</a:t>
            </a:r>
          </a:p>
          <a:p>
            <a:pPr lvl="0"/>
            <a:endParaRPr lang="fr-FR" dirty="0" smtClean="0"/>
          </a:p>
          <a:p>
            <a:r>
              <a:rPr lang="fr-FR" b="1" dirty="0" smtClean="0"/>
              <a:t>Hernán </a:t>
            </a:r>
            <a:r>
              <a:rPr lang="fr-FR" b="1" dirty="0" err="1" smtClean="0"/>
              <a:t>Otero</a:t>
            </a:r>
            <a:r>
              <a:rPr lang="fr-FR" b="1" dirty="0" smtClean="0"/>
              <a:t>  (Argentine) : L’immigration française en Argentine. Cycles migratoires, groupes ethniques et formes d’intégration, 1850-1950. </a:t>
            </a:r>
            <a:r>
              <a:rPr lang="fr-FR" b="1" dirty="0"/>
              <a:t>https://www.youtube.com/watch?v=oNoNJqJYyII</a:t>
            </a:r>
            <a:endParaRPr lang="fr-FR" b="1" dirty="0" smtClean="0"/>
          </a:p>
          <a:p>
            <a:r>
              <a:rPr lang="fr-FR" b="1" dirty="0" smtClean="0"/>
              <a:t> 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55" y="1763622"/>
            <a:ext cx="2933700" cy="4267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17" y="4240370"/>
            <a:ext cx="3429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08955" y="186813"/>
            <a:ext cx="53290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Massacre dans la nuit du 1</a:t>
            </a:r>
            <a:r>
              <a:rPr lang="fr-FR" baseline="30000" dirty="0" smtClean="0"/>
              <a:t>er</a:t>
            </a:r>
            <a:r>
              <a:rPr lang="fr-FR" dirty="0" smtClean="0"/>
              <a:t> au 2 janvier 1872 à </a:t>
            </a:r>
            <a:r>
              <a:rPr lang="fr-FR" dirty="0" err="1" smtClean="0"/>
              <a:t>Tandil</a:t>
            </a:r>
            <a:r>
              <a:rPr lang="fr-FR" dirty="0" smtClean="0"/>
              <a:t> par un </a:t>
            </a:r>
            <a:r>
              <a:rPr lang="fr-FR" dirty="0"/>
              <a:t>groupe de gauchos, adeptes d'un </a:t>
            </a:r>
            <a:r>
              <a:rPr lang="fr-FR" dirty="0" smtClean="0"/>
              <a:t>guérisseur dénommé </a:t>
            </a:r>
            <a:r>
              <a:rPr lang="fr-FR" dirty="0" err="1" smtClean="0"/>
              <a:t>Solané</a:t>
            </a:r>
            <a:r>
              <a:rPr lang="fr-FR" dirty="0" smtClean="0"/>
              <a:t> qui </a:t>
            </a:r>
            <a:r>
              <a:rPr lang="fr-FR" dirty="0"/>
              <a:t>se faisait appeler Tata </a:t>
            </a:r>
            <a:r>
              <a:rPr lang="fr-FR" dirty="0" err="1"/>
              <a:t>Dios</a:t>
            </a:r>
            <a:r>
              <a:rPr lang="fr-FR" dirty="0"/>
              <a:t>, a perpétré un massacre en </a:t>
            </a:r>
            <a:r>
              <a:rPr lang="fr-FR" dirty="0" smtClean="0"/>
              <a:t>1871:  Vive la religion! Vive la </a:t>
            </a:r>
            <a:r>
              <a:rPr lang="fr-FR" dirty="0" err="1" smtClean="0"/>
              <a:t>republique</a:t>
            </a:r>
            <a:r>
              <a:rPr lang="fr-FR" dirty="0" smtClean="0"/>
              <a:t>! A mort les gringos! À mort les étrangers!</a:t>
            </a:r>
          </a:p>
          <a:p>
            <a:r>
              <a:rPr lang="fr-FR" dirty="0"/>
              <a:t>36 </a:t>
            </a:r>
            <a:r>
              <a:rPr lang="fr-FR" dirty="0" smtClean="0"/>
              <a:t>+ </a:t>
            </a:r>
            <a:r>
              <a:rPr lang="fr-FR" dirty="0"/>
              <a:t>: 16 Français, dix Espagnols, trois Britanniques, deux Italiens et cinq </a:t>
            </a:r>
            <a:r>
              <a:rPr lang="fr-FR" dirty="0" smtClean="0"/>
              <a:t>Argentins, majoritairement des colons basques chargés de clôturer la pampa. </a:t>
            </a:r>
            <a:r>
              <a:rPr lang="fr-FR" dirty="0"/>
              <a:t> </a:t>
            </a:r>
            <a:r>
              <a:rPr lang="fr-FR" dirty="0" smtClean="0"/>
              <a:t>Massacre aussi d’un groupe d’émigrants basques et dans un bazar de </a:t>
            </a:r>
            <a:r>
              <a:rPr lang="fr-FR" dirty="0" err="1" smtClean="0"/>
              <a:t>Tandil</a:t>
            </a:r>
            <a:r>
              <a:rPr lang="fr-FR" dirty="0" smtClean="0"/>
              <a:t>  &gt; «en finir avec les étrangers </a:t>
            </a:r>
            <a:r>
              <a:rPr lang="fr-FR" dirty="0" err="1" smtClean="0"/>
              <a:t>franc-maçons</a:t>
            </a:r>
            <a:r>
              <a:rPr lang="fr-FR" dirty="0" smtClean="0"/>
              <a:t> »</a:t>
            </a:r>
          </a:p>
          <a:p>
            <a:endParaRPr lang="fr-FR" dirty="0"/>
          </a:p>
          <a:p>
            <a:r>
              <a:rPr lang="fr-FR" dirty="0" smtClean="0"/>
              <a:t>Saint-Jean </a:t>
            </a:r>
            <a:r>
              <a:rPr lang="fr-FR" dirty="0" err="1" smtClean="0"/>
              <a:t>Chapar</a:t>
            </a:r>
            <a:r>
              <a:rPr lang="fr-FR" dirty="0" smtClean="0"/>
              <a:t> [</a:t>
            </a:r>
            <a:r>
              <a:rPr lang="fr-FR" dirty="0" err="1" smtClean="0"/>
              <a:t>Extepare</a:t>
            </a:r>
            <a:r>
              <a:rPr lang="fr-FR" dirty="0" smtClean="0"/>
              <a:t>?],  </a:t>
            </a:r>
            <a:r>
              <a:rPr lang="fr-FR" dirty="0"/>
              <a:t>Basque </a:t>
            </a:r>
            <a:r>
              <a:rPr lang="fr-FR" dirty="0" smtClean="0"/>
              <a:t> d’</a:t>
            </a:r>
            <a:r>
              <a:rPr lang="fr-FR" dirty="0" err="1" smtClean="0"/>
              <a:t>Arberats</a:t>
            </a:r>
            <a:r>
              <a:rPr lang="fr-FR" dirty="0" smtClean="0"/>
              <a:t> </a:t>
            </a:r>
            <a:r>
              <a:rPr lang="fr-FR" dirty="0"/>
              <a:t>de 34 </a:t>
            </a:r>
            <a:r>
              <a:rPr lang="fr-FR" dirty="0" smtClean="0"/>
              <a:t>ans (7 mars 1843), fils de Pierre </a:t>
            </a:r>
            <a:r>
              <a:rPr lang="fr-FR" dirty="0" err="1" smtClean="0"/>
              <a:t>Chapar</a:t>
            </a:r>
            <a:r>
              <a:rPr lang="fr-FR" dirty="0" smtClean="0"/>
              <a:t>. +  ainsi que ses </a:t>
            </a:r>
            <a:r>
              <a:rPr lang="fr-FR" dirty="0"/>
              <a:t>deux enfants, </a:t>
            </a:r>
            <a:r>
              <a:rPr lang="fr-FR" dirty="0" smtClean="0"/>
              <a:t>de </a:t>
            </a:r>
            <a:r>
              <a:rPr lang="fr-FR" dirty="0"/>
              <a:t>4 et 5 ans, </a:t>
            </a:r>
            <a:r>
              <a:rPr lang="fr-FR" dirty="0" smtClean="0"/>
              <a:t>le </a:t>
            </a:r>
            <a:r>
              <a:rPr lang="fr-FR" dirty="0"/>
              <a:t>bébé de 5 mois, </a:t>
            </a:r>
            <a:r>
              <a:rPr lang="fr-FR" dirty="0" smtClean="0"/>
              <a:t>la mère Catherine </a:t>
            </a:r>
            <a:r>
              <a:rPr lang="fr-FR" dirty="0" err="1" smtClean="0"/>
              <a:t>Iratchet</a:t>
            </a:r>
            <a:r>
              <a:rPr lang="fr-FR" dirty="0" smtClean="0"/>
              <a:t>+ . + Une </a:t>
            </a:r>
            <a:r>
              <a:rPr lang="fr-FR" dirty="0"/>
              <a:t>jeune fille de 16 </a:t>
            </a:r>
            <a:r>
              <a:rPr lang="fr-FR" dirty="0" smtClean="0"/>
              <a:t>ans &gt; cimetière de </a:t>
            </a:r>
            <a:r>
              <a:rPr lang="fr-FR" dirty="0" err="1" smtClean="0"/>
              <a:t>Tandil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Film documentaire en espagnol</a:t>
            </a:r>
          </a:p>
          <a:p>
            <a:r>
              <a:rPr lang="es-ES" b="1" dirty="0"/>
              <a:t>“Malón Blanco”: Tata Dios y las muertes del 1872 </a:t>
            </a: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50606" y="599768"/>
            <a:ext cx="1661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/>
              <a:t>Tandil</a:t>
            </a:r>
            <a:endParaRPr lang="fr-FR" sz="2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92" y="0"/>
            <a:ext cx="3051841" cy="44214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" y="3941064"/>
            <a:ext cx="4386370" cy="29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1177132"/>
            <a:ext cx="4431891" cy="29545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6981" y="0"/>
            <a:ext cx="11002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b="1" dirty="0" smtClean="0"/>
              <a:t>Approches théoriques sur l’émigration en Argentine et études de cas</a:t>
            </a:r>
          </a:p>
          <a:p>
            <a:r>
              <a:rPr lang="fr-FR" b="1" dirty="0" smtClean="0"/>
              <a:t> Pascal </a:t>
            </a:r>
            <a:r>
              <a:rPr lang="fr-FR" b="1" dirty="0" err="1" smtClean="0"/>
              <a:t>Chastin</a:t>
            </a:r>
            <a:r>
              <a:rPr lang="fr-FR" b="1" dirty="0" smtClean="0"/>
              <a:t> : Les écrits de Jean </a:t>
            </a:r>
            <a:r>
              <a:rPr lang="fr-FR" b="1" dirty="0" err="1" smtClean="0"/>
              <a:t>Vigné</a:t>
            </a:r>
            <a:r>
              <a:rPr lang="fr-FR" b="1" dirty="0" smtClean="0"/>
              <a:t>, agent de migration</a:t>
            </a:r>
          </a:p>
          <a:p>
            <a:r>
              <a:rPr lang="fr-FR" b="1" dirty="0"/>
              <a:t>https://www.youtube.com/watch?v=9QEq_Jtmga0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4441" y="540774"/>
            <a:ext cx="6341807" cy="3690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Jean </a:t>
            </a:r>
            <a:r>
              <a:rPr lang="fr-FR" kern="1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Vigné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commerçant et agent d’émigration ayant exercé son activité à </a:t>
            </a:r>
            <a:r>
              <a:rPr lang="fr-FR" kern="150" dirty="0" err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Tardets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(Soule, Pays basque français) aussi bien qu’à Buenos </a:t>
            </a: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Aires</a:t>
            </a:r>
          </a:p>
          <a:p>
            <a:pPr algn="just"/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Registres  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découverts en 2015. </a:t>
            </a: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25 000 pages manuscrites</a:t>
            </a:r>
          </a:p>
          <a:p>
            <a:pPr algn="just">
              <a:spcAft>
                <a:spcPts val="0"/>
              </a:spcAft>
            </a:pPr>
            <a:endParaRPr lang="fr-FR" kern="15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Activité de Jean </a:t>
            </a:r>
            <a:r>
              <a:rPr lang="fr-FR" kern="1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Vigné</a:t>
            </a: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entre 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1885 et 1925. </a:t>
            </a:r>
            <a:endParaRPr lang="fr-FR" kern="15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Conditions de la 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migration des Basques vers l’Argentine </a:t>
            </a:r>
            <a:endParaRPr lang="fr-FR" kern="15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Notion de </a:t>
            </a:r>
            <a:r>
              <a:rPr lang="fr-FR" kern="150" dirty="0" err="1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transnationalisme</a:t>
            </a: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&gt; réseaux de liens transnationaux </a:t>
            </a:r>
          </a:p>
          <a:p>
            <a:pPr algn="just">
              <a:spcAft>
                <a:spcPts val="0"/>
              </a:spcAft>
            </a:pP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« Commerce » de migration </a:t>
            </a:r>
          </a:p>
          <a:p>
            <a:pPr algn="just">
              <a:spcAft>
                <a:spcPts val="0"/>
              </a:spcAft>
            </a:pP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Négoce 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 vêtements et articles de </a:t>
            </a:r>
            <a:r>
              <a:rPr lang="fr-FR" kern="150" dirty="0" smtClean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voyage </a:t>
            </a:r>
            <a:r>
              <a:rPr lang="fr-FR" kern="15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 deux côtés de l’Atlantique </a:t>
            </a:r>
            <a:endParaRPr lang="fr-FR" kern="15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kern="15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16" y="3988248"/>
            <a:ext cx="5535562" cy="286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856"/>
            <a:ext cx="5358581" cy="35723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59043" y="537920"/>
            <a:ext cx="6401784" cy="63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/>
              <a:t>Lettres d’émigration du Pays basque et du Béarn </a:t>
            </a:r>
          </a:p>
          <a:p>
            <a:pPr lvl="0"/>
            <a:endParaRPr lang="fr-FR" dirty="0" smtClean="0"/>
          </a:p>
          <a:p>
            <a:r>
              <a:rPr lang="fr-FR" b="1" dirty="0" err="1" smtClean="0"/>
              <a:t>Argitxu</a:t>
            </a:r>
            <a:r>
              <a:rPr lang="fr-FR" b="1" dirty="0" smtClean="0"/>
              <a:t> Camus </a:t>
            </a:r>
            <a:r>
              <a:rPr lang="fr-FR" b="1" dirty="0" err="1" smtClean="0"/>
              <a:t>Etchecopar</a:t>
            </a:r>
            <a:r>
              <a:rPr lang="fr-FR" b="1" dirty="0" smtClean="0"/>
              <a:t> : Les correspondances : sources de l’expérience migratoire basque</a:t>
            </a:r>
          </a:p>
          <a:p>
            <a:endParaRPr lang="fr-FR" b="1" dirty="0" smtClean="0"/>
          </a:p>
          <a:p>
            <a:r>
              <a:rPr lang="fr-FR" b="1" dirty="0" smtClean="0"/>
              <a:t>Exposition CBPB – Saint Jean Pied de Port, Bayonne,  Biarritz.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Donner la parole à des protagonistes  anonymes de l’émigration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Recensement, collecte et conservation des fonds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 des fonds existants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Corpus de lettres provenant de quatre frères installés en Argentine et au Chili  (Osorno) au début du XX</a:t>
            </a:r>
            <a:r>
              <a:rPr lang="fr-FR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siècle, originaires du village d’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Ordiarp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au Pays Basque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youtu.be/tySfyehvPnI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F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 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54" y="3416531"/>
            <a:ext cx="2473036" cy="34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980</Words>
  <Application>Microsoft Office PowerPoint</Application>
  <PresentationFormat>Personnalisé</PresentationFormat>
  <Paragraphs>304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Bordeaux Montaigne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Tauzin</dc:creator>
  <cp:lastModifiedBy>maryse esterle</cp:lastModifiedBy>
  <cp:revision>104</cp:revision>
  <dcterms:created xsi:type="dcterms:W3CDTF">2023-02-05T13:10:41Z</dcterms:created>
  <dcterms:modified xsi:type="dcterms:W3CDTF">2023-06-23T10:52:51Z</dcterms:modified>
</cp:coreProperties>
</file>