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7" r:id="rId1"/>
  </p:sldMasterIdLst>
  <p:handoutMasterIdLst>
    <p:handoutMasterId r:id="rId18"/>
  </p:handoutMasterIdLst>
  <p:sldIdLst>
    <p:sldId id="387" r:id="rId2"/>
    <p:sldId id="257" r:id="rId3"/>
    <p:sldId id="383" r:id="rId4"/>
    <p:sldId id="388" r:id="rId5"/>
    <p:sldId id="384" r:id="rId6"/>
    <p:sldId id="385" r:id="rId7"/>
    <p:sldId id="328" r:id="rId8"/>
    <p:sldId id="382" r:id="rId9"/>
    <p:sldId id="357" r:id="rId10"/>
    <p:sldId id="358" r:id="rId11"/>
    <p:sldId id="379" r:id="rId12"/>
    <p:sldId id="363" r:id="rId13"/>
    <p:sldId id="364" r:id="rId14"/>
    <p:sldId id="372" r:id="rId15"/>
    <p:sldId id="389" r:id="rId16"/>
    <p:sldId id="374" r:id="rId17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innaWords" initials="C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543D04"/>
    <a:srgbClr val="D21215"/>
    <a:srgbClr val="936B07"/>
    <a:srgbClr val="660033"/>
    <a:srgbClr val="4C3704"/>
    <a:srgbClr val="660066"/>
    <a:srgbClr val="0F0B01"/>
    <a:srgbClr val="689ED7"/>
    <a:srgbClr val="F9D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5" autoAdjust="0"/>
    <p:restoredTop sz="93196" autoAdjust="0"/>
  </p:normalViewPr>
  <p:slideViewPr>
    <p:cSldViewPr snapToGrid="0" snapToObjects="1" showGuides="1">
      <p:cViewPr varScale="1">
        <p:scale>
          <a:sx n="58" d="100"/>
          <a:sy n="58" d="100"/>
        </p:scale>
        <p:origin x="-7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4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CCCF880A-7C61-478F-AD97-6F179632C6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A504D110-1935-4E72-A9C4-1DBF429920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C03C2-1A96-4D84-8589-299469789772}" type="datetimeFigureOut">
              <a:rPr lang="fr-FR" smtClean="0"/>
              <a:t>03/03/2023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A3116F86-B094-43E4-9B21-D56D03253F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36C1A8E-4822-4FDE-9E30-5AA3FE1430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2E042-FEAB-4AB3-A5E8-D86DF984B9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874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C169671-2FBB-014D-A960-A443553AF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DDF7E0AA-D343-AA49-A521-FBD8B25A7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Titre 1">
            <a:extLst>
              <a:ext uri="{FF2B5EF4-FFF2-40B4-BE49-F238E27FC236}">
                <a16:creationId xmlns="" xmlns:a16="http://schemas.microsoft.com/office/drawing/2014/main" id="{9B383AFB-A6FB-E243-8350-690765E38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3884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0189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3,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C9364D4-0E8D-254E-B53A-60719507A863}"/>
              </a:ext>
            </a:extLst>
          </p:cNvPr>
          <p:cNvSpPr/>
          <p:nvPr userDrawn="1"/>
        </p:nvSpPr>
        <p:spPr>
          <a:xfrm>
            <a:off x="0" y="6543305"/>
            <a:ext cx="12192000" cy="314696"/>
          </a:xfrm>
          <a:prstGeom prst="rect">
            <a:avLst/>
          </a:prstGeom>
          <a:solidFill>
            <a:srgbClr val="F9D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6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s://www.google.com/url?sa=t&amp;rct=j&amp;q=&amp;esrc=s&amp;source=web&amp;cd=&amp;ved=2ahUKEwjAmaaC5vf8AhXJY6QEHUiPAwQQqa4BegQIDhAA&amp;url=https://euskal-argentina.com/&amp;usg=AOvVaw3Y3OUWEBMRNOKoehqraK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sz="3400" b="1" dirty="0">
                <a:solidFill>
                  <a:srgbClr val="D21215"/>
                </a:solidFill>
              </a:rPr>
              <a:t>Isabelle Tauzin-</a:t>
            </a:r>
            <a:r>
              <a:rPr lang="fr-FR" sz="3400" b="1" dirty="0" err="1">
                <a:solidFill>
                  <a:srgbClr val="D21215"/>
                </a:solidFill>
              </a:rPr>
              <a:t>Castellanos</a:t>
            </a:r>
            <a:endParaRPr lang="fr-FR" sz="3400" b="1" dirty="0">
              <a:solidFill>
                <a:srgbClr val="D21215"/>
              </a:solidFill>
            </a:endParaRPr>
          </a:p>
          <a:p>
            <a:pPr marL="0" indent="0" algn="ctr">
              <a:buNone/>
            </a:pPr>
            <a:r>
              <a:rPr lang="fr-FR" sz="3400" b="1" dirty="0">
                <a:solidFill>
                  <a:srgbClr val="D21215"/>
                </a:solidFill>
              </a:rPr>
              <a:t>Beñat </a:t>
            </a:r>
            <a:r>
              <a:rPr lang="fr-FR" sz="3400" b="1" dirty="0" err="1">
                <a:solidFill>
                  <a:srgbClr val="D21215"/>
                </a:solidFill>
              </a:rPr>
              <a:t>Çuburu-Ithorotz</a:t>
            </a:r>
            <a:endParaRPr lang="fr-FR" sz="3400" b="1" dirty="0">
              <a:solidFill>
                <a:srgbClr val="D21215"/>
              </a:solidFill>
            </a:endParaRPr>
          </a:p>
          <a:p>
            <a:pPr marL="0" indent="0" algn="ctr">
              <a:buNone/>
            </a:pPr>
            <a:r>
              <a:rPr lang="fr-FR" sz="3400" b="1" dirty="0">
                <a:solidFill>
                  <a:srgbClr val="D21215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fr-FR" sz="3400" b="1" dirty="0">
                <a:solidFill>
                  <a:srgbClr val="D21215"/>
                </a:solidFill>
              </a:rPr>
              <a:t>L’émigration basque et béarnaise en Amérique :</a:t>
            </a:r>
          </a:p>
          <a:p>
            <a:pPr marL="0" indent="0" algn="ctr">
              <a:buNone/>
            </a:pPr>
            <a:r>
              <a:rPr lang="fr-FR" sz="3400" b="1" dirty="0">
                <a:solidFill>
                  <a:srgbClr val="D21215"/>
                </a:solidFill>
              </a:rPr>
              <a:t>histoires familiales en </a:t>
            </a:r>
            <a:r>
              <a:rPr lang="fr-FR" sz="3400" b="1" dirty="0" smtClean="0">
                <a:solidFill>
                  <a:srgbClr val="D21215"/>
                </a:solidFill>
              </a:rPr>
              <a:t>construction</a:t>
            </a:r>
          </a:p>
          <a:p>
            <a:pPr marL="0" indent="0" algn="ctr">
              <a:buNone/>
            </a:pPr>
            <a:r>
              <a:rPr lang="fr-FR" sz="3400" b="1" dirty="0" err="1">
                <a:solidFill>
                  <a:srgbClr val="D21215"/>
                </a:solidFill>
              </a:rPr>
              <a:t>É</a:t>
            </a:r>
            <a:r>
              <a:rPr lang="fr-FR" sz="3400" b="1" dirty="0" err="1" smtClean="0">
                <a:solidFill>
                  <a:srgbClr val="D21215"/>
                </a:solidFill>
              </a:rPr>
              <a:t>ds</a:t>
            </a:r>
            <a:r>
              <a:rPr lang="fr-FR" sz="3400" b="1" dirty="0" smtClean="0">
                <a:solidFill>
                  <a:srgbClr val="D21215"/>
                </a:solidFill>
              </a:rPr>
              <a:t> </a:t>
            </a:r>
            <a:r>
              <a:rPr lang="fr-FR" sz="3400" b="1" dirty="0">
                <a:solidFill>
                  <a:srgbClr val="D21215"/>
                </a:solidFill>
              </a:rPr>
              <a:t>CAIRN, Morlaàs (</a:t>
            </a:r>
            <a:r>
              <a:rPr lang="fr-FR" sz="3400" b="1" dirty="0" smtClean="0">
                <a:solidFill>
                  <a:srgbClr val="D21215"/>
                </a:solidFill>
              </a:rPr>
              <a:t>64), 2023</a:t>
            </a:r>
            <a:endParaRPr lang="fr-FR" sz="3400" b="1" dirty="0">
              <a:solidFill>
                <a:srgbClr val="D21215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sz="3300" b="1" dirty="0" smtClean="0"/>
              <a:t>5 mars </a:t>
            </a:r>
            <a:r>
              <a:rPr lang="fr-FR" sz="3300" b="1" dirty="0" smtClean="0"/>
              <a:t>2023 </a:t>
            </a:r>
            <a:r>
              <a:rPr lang="fr-FR" sz="3300" b="1" dirty="0"/>
              <a:t/>
            </a:r>
            <a:br>
              <a:rPr lang="fr-FR" sz="3300" b="1" dirty="0"/>
            </a:br>
            <a:r>
              <a:rPr lang="fr-FR" sz="3300" b="1" dirty="0"/>
              <a:t>Maison basque de Paris - </a:t>
            </a:r>
            <a:r>
              <a:rPr lang="fr-FR" sz="3300" b="1" dirty="0" err="1"/>
              <a:t>Pariseko</a:t>
            </a:r>
            <a:r>
              <a:rPr lang="fr-FR" sz="3300" b="1" dirty="0"/>
              <a:t> </a:t>
            </a:r>
            <a:r>
              <a:rPr lang="fr-FR" sz="3300" b="1" dirty="0" err="1"/>
              <a:t>Euskal</a:t>
            </a:r>
            <a:r>
              <a:rPr lang="fr-FR" sz="3300" b="1" dirty="0"/>
              <a:t> </a:t>
            </a:r>
            <a:r>
              <a:rPr lang="fr-FR" sz="3300" b="1" dirty="0" err="1"/>
              <a:t>Etxea</a:t>
            </a:r>
            <a:r>
              <a:rPr lang="fr-FR" sz="3300" b="1" dirty="0"/>
              <a:t/>
            </a:r>
            <a:br>
              <a:rPr lang="fr-FR" sz="3300" b="1" dirty="0"/>
            </a:br>
            <a:r>
              <a:rPr lang="fr-FR" sz="3300" b="1" dirty="0"/>
              <a:t>Maryse Esterle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La mémoire vivante de l’émigration</a:t>
            </a:r>
          </a:p>
        </p:txBody>
      </p:sp>
    </p:spTree>
    <p:extLst>
      <p:ext uri="{BB962C8B-B14F-4D97-AF65-F5344CB8AC3E}">
        <p14:creationId xmlns:p14="http://schemas.microsoft.com/office/powerpoint/2010/main" val="33426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i="1" dirty="0"/>
              <a:t>R</a:t>
            </a:r>
            <a:r>
              <a:rPr lang="fr-FR" b="1" i="1" dirty="0" smtClean="0"/>
              <a:t>evue PARTIR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r>
              <a:rPr lang="fr-FR" b="1" i="1" dirty="0" smtClean="0"/>
              <a:t>Archives </a:t>
            </a:r>
            <a:r>
              <a:rPr lang="fr-FR" b="1" i="1" dirty="0"/>
              <a:t>et mémoires </a:t>
            </a:r>
            <a:r>
              <a:rPr lang="fr-FR" b="1" i="1" dirty="0" smtClean="0"/>
              <a:t>de l’émigration pyrénéenne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r>
              <a:rPr lang="fr-FR" dirty="0">
                <a:solidFill>
                  <a:schemeClr val="tx1"/>
                </a:solidFill>
              </a:rPr>
              <a:t>23 </a:t>
            </a:r>
            <a:r>
              <a:rPr lang="fr-FR" dirty="0" smtClean="0">
                <a:solidFill>
                  <a:schemeClr val="tx1"/>
                </a:solidFill>
              </a:rPr>
              <a:t>n</a:t>
            </a:r>
            <a:r>
              <a:rPr lang="fr-FR" baseline="30000" dirty="0" smtClean="0">
                <a:solidFill>
                  <a:schemeClr val="tx1"/>
                </a:solidFill>
              </a:rPr>
              <a:t>os</a:t>
            </a:r>
            <a:r>
              <a:rPr lang="fr-FR" dirty="0" smtClean="0">
                <a:solidFill>
                  <a:schemeClr val="tx1"/>
                </a:solidFill>
              </a:rPr>
              <a:t>, mars 2010 </a:t>
            </a:r>
            <a:r>
              <a:rPr lang="fr-FR" dirty="0" smtClean="0">
                <a:solidFill>
                  <a:schemeClr val="tx1"/>
                </a:solidFill>
              </a:rPr>
              <a:t>– mars</a:t>
            </a:r>
            <a:r>
              <a:rPr lang="fr-FR" dirty="0" smtClean="0">
                <a:solidFill>
                  <a:schemeClr val="tx1"/>
                </a:solidFill>
              </a:rPr>
              <a:t> 2021, association pour la mémoire de l’émigration (AME).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b="1" i="1" dirty="0" smtClean="0"/>
              <a:t>Nouvelles </a:t>
            </a:r>
            <a:r>
              <a:rPr lang="fr-FR" b="1" i="1" dirty="0"/>
              <a:t>du Rio de la </a:t>
            </a:r>
            <a:r>
              <a:rPr lang="fr-FR" b="1" i="1" dirty="0" err="1"/>
              <a:t>Plata</a:t>
            </a:r>
            <a:r>
              <a:rPr lang="fr-FR" b="1" dirty="0"/>
              <a:t>,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b="1" i="1" dirty="0" smtClean="0"/>
              <a:t>Écrits </a:t>
            </a:r>
            <a:r>
              <a:rPr lang="fr-FR" b="1" i="1" dirty="0"/>
              <a:t>de descendants d’émigrés </a:t>
            </a:r>
            <a:r>
              <a:rPr lang="fr-FR" b="1" i="1" dirty="0" smtClean="0"/>
              <a:t>pyrénéens</a:t>
            </a:r>
            <a:r>
              <a:rPr lang="fr-FR" dirty="0" smtClean="0">
                <a:solidFill>
                  <a:schemeClr val="tx1"/>
                </a:solidFill>
              </a:rPr>
              <a:t>, association </a:t>
            </a:r>
            <a:r>
              <a:rPr lang="fr-FR" dirty="0" err="1">
                <a:solidFill>
                  <a:schemeClr val="tx1"/>
                </a:solidFill>
              </a:rPr>
              <a:t>Bearn</a:t>
            </a:r>
            <a:r>
              <a:rPr lang="fr-FR" dirty="0">
                <a:solidFill>
                  <a:schemeClr val="tx1"/>
                </a:solidFill>
              </a:rPr>
              <a:t> Argentina, </a:t>
            </a:r>
            <a:r>
              <a:rPr lang="fr-FR" dirty="0" smtClean="0">
                <a:solidFill>
                  <a:schemeClr val="tx1"/>
                </a:solidFill>
              </a:rPr>
              <a:t>2017 (concours de nouvelles)</a:t>
            </a:r>
          </a:p>
          <a:p>
            <a:r>
              <a:rPr lang="fr-FR" b="1" i="1" dirty="0" smtClean="0"/>
              <a:t>Rêves </a:t>
            </a:r>
            <a:r>
              <a:rPr lang="fr-FR" b="1" i="1" dirty="0"/>
              <a:t>d’Amérique</a:t>
            </a:r>
            <a:r>
              <a:rPr lang="fr-FR" b="1" dirty="0"/>
              <a:t>, </a:t>
            </a:r>
            <a:r>
              <a:rPr lang="fr-FR" b="1" i="1" dirty="0"/>
              <a:t>D</a:t>
            </a:r>
            <a:r>
              <a:rPr lang="fr-FR" b="1" i="1" dirty="0" smtClean="0"/>
              <a:t>estins </a:t>
            </a:r>
            <a:r>
              <a:rPr lang="fr-FR" b="1" i="1" dirty="0"/>
              <a:t>d’émigrés hauts-pyrénéens </a:t>
            </a:r>
            <a:r>
              <a:rPr lang="fr-FR" dirty="0">
                <a:solidFill>
                  <a:schemeClr val="tx1"/>
                </a:solidFill>
              </a:rPr>
              <a:t>1840 </a:t>
            </a:r>
            <a:r>
              <a:rPr lang="fr-FR" dirty="0" smtClean="0">
                <a:solidFill>
                  <a:schemeClr val="tx1"/>
                </a:solidFill>
              </a:rPr>
              <a:t>– 1914, association </a:t>
            </a:r>
            <a:r>
              <a:rPr lang="fr-FR" dirty="0">
                <a:solidFill>
                  <a:schemeClr val="tx1"/>
                </a:solidFill>
              </a:rPr>
              <a:t>Bigorre Argentine Uruguay</a:t>
            </a:r>
            <a:r>
              <a:rPr lang="fr-FR" dirty="0" smtClean="0">
                <a:solidFill>
                  <a:schemeClr val="tx1"/>
                </a:solidFill>
              </a:rPr>
              <a:t>, (ABAU), 2019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Trois productions associatives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46612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62757" y="1862051"/>
            <a:ext cx="9877777" cy="4264112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AME</a:t>
            </a:r>
            <a:r>
              <a:rPr lang="fr-FR" sz="2000" i="1" dirty="0" smtClean="0">
                <a:solidFill>
                  <a:schemeClr val="tx1"/>
                </a:solidFill>
              </a:rPr>
              <a:t> : </a:t>
            </a:r>
            <a:r>
              <a:rPr lang="fr-FR" sz="2000" b="1" i="1" dirty="0">
                <a:solidFill>
                  <a:schemeClr val="tx1"/>
                </a:solidFill>
              </a:rPr>
              <a:t>une mémoire </a:t>
            </a:r>
            <a:r>
              <a:rPr lang="fr-FR" sz="2000" b="1" i="1" dirty="0" smtClean="0">
                <a:solidFill>
                  <a:schemeClr val="tx1"/>
                </a:solidFill>
              </a:rPr>
              <a:t> (…) "vive</a:t>
            </a:r>
            <a:r>
              <a:rPr lang="fr-FR" sz="2000" b="1" i="1" dirty="0">
                <a:solidFill>
                  <a:schemeClr val="tx1"/>
                </a:solidFill>
              </a:rPr>
              <a:t>", ancrée dans le présent, faite de souvenirs autant que de témoignages des retrouvailles </a:t>
            </a:r>
            <a:r>
              <a:rPr lang="fr-FR" sz="2000" b="1" i="1" dirty="0" smtClean="0">
                <a:solidFill>
                  <a:schemeClr val="tx1"/>
                </a:solidFill>
              </a:rPr>
              <a:t>actuelles</a:t>
            </a:r>
            <a:r>
              <a:rPr lang="fr-FR" sz="2000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fr-FR" sz="2000" i="1" dirty="0">
                <a:solidFill>
                  <a:schemeClr val="tx1"/>
                </a:solidFill>
              </a:rPr>
              <a:t>	</a:t>
            </a:r>
            <a:r>
              <a:rPr lang="fr-FR" sz="2000" i="1" dirty="0" smtClean="0"/>
              <a:t>Michel Papy, </a:t>
            </a:r>
            <a:r>
              <a:rPr lang="fr-FR" sz="2000" i="1" dirty="0"/>
              <a:t>Extrait de la présentation du </a:t>
            </a:r>
            <a:r>
              <a:rPr lang="fr-FR" sz="2000" i="1" dirty="0" smtClean="0"/>
              <a:t>n° 1 </a:t>
            </a:r>
            <a:r>
              <a:rPr lang="fr-FR" sz="2000" i="1" dirty="0"/>
              <a:t>de la revue Partir </a:t>
            </a:r>
            <a:endParaRPr lang="fr-FR" sz="2000" i="1" dirty="0" smtClean="0"/>
          </a:p>
          <a:p>
            <a:r>
              <a:rPr lang="fr-FR" sz="2000" dirty="0" smtClean="0">
                <a:solidFill>
                  <a:schemeClr val="tx1"/>
                </a:solidFill>
              </a:rPr>
              <a:t>ABAU </a:t>
            </a:r>
            <a:r>
              <a:rPr lang="fr-FR" sz="2000" i="1" dirty="0" smtClean="0">
                <a:solidFill>
                  <a:schemeClr val="tx1"/>
                </a:solidFill>
              </a:rPr>
              <a:t>:</a:t>
            </a:r>
            <a:r>
              <a:rPr lang="fr-FR" sz="2000" i="1" dirty="0" smtClean="0">
                <a:solidFill>
                  <a:srgbClr val="000066"/>
                </a:solidFill>
              </a:rPr>
              <a:t> </a:t>
            </a:r>
            <a:r>
              <a:rPr lang="fr-FR" sz="2000" i="1" dirty="0" smtClean="0">
                <a:solidFill>
                  <a:schemeClr val="tx1"/>
                </a:solidFill>
              </a:rPr>
              <a:t>La </a:t>
            </a:r>
            <a:r>
              <a:rPr lang="fr-FR" sz="2000" i="1" dirty="0" smtClean="0">
                <a:solidFill>
                  <a:schemeClr val="tx1"/>
                </a:solidFill>
              </a:rPr>
              <a:t>publication du présent recueil s’inscrit précisément dans </a:t>
            </a:r>
            <a:r>
              <a:rPr lang="fr-FR" sz="2000" b="1" i="1" dirty="0" smtClean="0">
                <a:solidFill>
                  <a:schemeClr val="tx1"/>
                </a:solidFill>
              </a:rPr>
              <a:t>un processus de transmissio</a:t>
            </a:r>
            <a:r>
              <a:rPr lang="fr-FR" sz="2000" i="1" dirty="0" smtClean="0">
                <a:solidFill>
                  <a:schemeClr val="tx1"/>
                </a:solidFill>
              </a:rPr>
              <a:t>n. </a:t>
            </a:r>
            <a:r>
              <a:rPr lang="fr-FR" sz="2000" b="1" i="1" dirty="0" smtClean="0">
                <a:solidFill>
                  <a:schemeClr val="tx1"/>
                </a:solidFill>
              </a:rPr>
              <a:t>Les récits familiaux collectés sont une porte d’entrée accueillante sur une page d’histoire (…) </a:t>
            </a:r>
            <a:r>
              <a:rPr lang="fr-FR" sz="2000" i="1" dirty="0" smtClean="0">
                <a:solidFill>
                  <a:schemeClr val="tx1"/>
                </a:solidFill>
              </a:rPr>
              <a:t>expérience </a:t>
            </a:r>
            <a:r>
              <a:rPr lang="fr-FR" sz="2000" i="1" dirty="0">
                <a:solidFill>
                  <a:schemeClr val="tx1"/>
                </a:solidFill>
              </a:rPr>
              <a:t>forte pour les auteurs : </a:t>
            </a:r>
            <a:r>
              <a:rPr lang="fr-FR" sz="2000" b="1" i="1" dirty="0">
                <a:solidFill>
                  <a:schemeClr val="tx1"/>
                </a:solidFill>
              </a:rPr>
              <a:t>se frotter à l’intimité </a:t>
            </a:r>
            <a:r>
              <a:rPr lang="fr-FR" sz="2000" b="1" i="1" dirty="0" smtClean="0">
                <a:solidFill>
                  <a:schemeClr val="tx1"/>
                </a:solidFill>
              </a:rPr>
              <a:t>de </a:t>
            </a:r>
            <a:r>
              <a:rPr lang="fr-FR" sz="2000" b="1" i="1" dirty="0">
                <a:solidFill>
                  <a:schemeClr val="tx1"/>
                </a:solidFill>
              </a:rPr>
              <a:t>l’histoire familiale passée, poser prudemment des mots sur </a:t>
            </a:r>
            <a:r>
              <a:rPr lang="fr-FR" sz="2000" b="1" i="1" dirty="0" smtClean="0">
                <a:solidFill>
                  <a:schemeClr val="tx1"/>
                </a:solidFill>
              </a:rPr>
              <a:t>une </a:t>
            </a:r>
            <a:r>
              <a:rPr lang="fr-FR" sz="2000" b="1" i="1" dirty="0">
                <a:solidFill>
                  <a:schemeClr val="tx1"/>
                </a:solidFill>
              </a:rPr>
              <a:t>réalité </a:t>
            </a:r>
            <a:r>
              <a:rPr lang="fr-FR" sz="2000" b="1" i="1" dirty="0" smtClean="0">
                <a:solidFill>
                  <a:schemeClr val="tx1"/>
                </a:solidFill>
              </a:rPr>
              <a:t>recomposée</a:t>
            </a:r>
            <a:r>
              <a:rPr lang="fr-FR" sz="2000" b="1" i="1" dirty="0">
                <a:solidFill>
                  <a:schemeClr val="tx1"/>
                </a:solidFill>
              </a:rPr>
              <a:t>. </a:t>
            </a:r>
            <a:endParaRPr lang="fr-FR" sz="2000" b="1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000" i="1" dirty="0"/>
              <a:t>	</a:t>
            </a:r>
            <a:r>
              <a:rPr lang="fr-FR" sz="2000" i="1" dirty="0" smtClean="0"/>
              <a:t>Rêves </a:t>
            </a:r>
            <a:r>
              <a:rPr lang="fr-FR" sz="2000" i="1" dirty="0"/>
              <a:t>d’Amérique, p</a:t>
            </a:r>
            <a:r>
              <a:rPr lang="fr-FR" sz="2000" i="1" dirty="0" smtClean="0"/>
              <a:t>. 9 </a:t>
            </a:r>
          </a:p>
          <a:p>
            <a:r>
              <a:rPr lang="fr-FR" sz="2000" i="1" dirty="0">
                <a:solidFill>
                  <a:schemeClr val="tx1"/>
                </a:solidFill>
              </a:rPr>
              <a:t>Nouvelles du Rio </a:t>
            </a:r>
            <a:r>
              <a:rPr lang="fr-FR" sz="2000" i="1" dirty="0" smtClean="0">
                <a:solidFill>
                  <a:schemeClr val="tx1"/>
                </a:solidFill>
              </a:rPr>
              <a:t>de </a:t>
            </a:r>
            <a:r>
              <a:rPr lang="fr-FR" sz="2000" i="1" dirty="0">
                <a:solidFill>
                  <a:schemeClr val="tx1"/>
                </a:solidFill>
              </a:rPr>
              <a:t>la </a:t>
            </a:r>
            <a:r>
              <a:rPr lang="fr-FR" sz="2000" i="1" dirty="0" err="1" smtClean="0">
                <a:solidFill>
                  <a:schemeClr val="tx1"/>
                </a:solidFill>
              </a:rPr>
              <a:t>Plata</a:t>
            </a:r>
            <a:r>
              <a:rPr lang="fr-FR" sz="2000" i="1" dirty="0" smtClean="0">
                <a:solidFill>
                  <a:schemeClr val="tx1"/>
                </a:solidFill>
              </a:rPr>
              <a:t> </a:t>
            </a:r>
            <a:r>
              <a:rPr lang="fr-FR" sz="2000" b="1" i="1" dirty="0" smtClean="0">
                <a:solidFill>
                  <a:schemeClr val="tx1"/>
                </a:solidFill>
              </a:rPr>
              <a:t>: </a:t>
            </a:r>
            <a:r>
              <a:rPr lang="fr-FR" sz="2000" b="1" i="1" dirty="0" smtClean="0">
                <a:solidFill>
                  <a:schemeClr val="tx1"/>
                </a:solidFill>
              </a:rPr>
              <a:t>Fictions</a:t>
            </a:r>
            <a:r>
              <a:rPr lang="fr-FR" sz="2000" b="1" i="1" dirty="0">
                <a:solidFill>
                  <a:schemeClr val="tx1"/>
                </a:solidFill>
              </a:rPr>
              <a:t>, témoignages ? Peu importe, ou les deux à la fois. </a:t>
            </a:r>
          </a:p>
          <a:p>
            <a:pPr marL="0" indent="-457200">
              <a:spcBef>
                <a:spcPts val="0"/>
              </a:spcBef>
              <a:buNone/>
            </a:pPr>
            <a:r>
              <a:rPr lang="fr-FR" sz="2000" b="1" i="1" dirty="0">
                <a:solidFill>
                  <a:schemeClr val="tx1"/>
                </a:solidFill>
              </a:rPr>
              <a:t> </a:t>
            </a:r>
            <a:r>
              <a:rPr lang="fr-FR" sz="2000" b="1" i="1" dirty="0">
                <a:solidFill>
                  <a:schemeClr val="tx1"/>
                </a:solidFill>
              </a:rPr>
              <a:t> </a:t>
            </a:r>
            <a:r>
              <a:rPr lang="fr-FR" sz="2000" b="1" i="1" dirty="0" smtClean="0">
                <a:solidFill>
                  <a:schemeClr val="tx1"/>
                </a:solidFill>
              </a:rPr>
              <a:t>   </a:t>
            </a:r>
            <a:r>
              <a:rPr lang="fr-FR" sz="2000" b="1" i="1" dirty="0" smtClean="0">
                <a:solidFill>
                  <a:schemeClr val="tx1"/>
                </a:solidFill>
              </a:rPr>
              <a:t>Lorsque </a:t>
            </a:r>
            <a:r>
              <a:rPr lang="fr-FR" sz="2000" b="1" i="1" dirty="0">
                <a:solidFill>
                  <a:schemeClr val="tx1"/>
                </a:solidFill>
              </a:rPr>
              <a:t>nous l’inventons, la réalité n’est peut-être pas moins vraie tant elle est, de toute </a:t>
            </a:r>
            <a:r>
              <a:rPr lang="fr-FR" sz="2000" b="1" i="1" dirty="0">
                <a:solidFill>
                  <a:schemeClr val="tx1"/>
                </a:solidFill>
              </a:rPr>
              <a:t> </a:t>
            </a:r>
            <a:r>
              <a:rPr lang="fr-FR" sz="2000" b="1" i="1" dirty="0" smtClean="0">
                <a:solidFill>
                  <a:schemeClr val="tx1"/>
                </a:solidFill>
              </a:rPr>
              <a:t>           	</a:t>
            </a:r>
            <a:r>
              <a:rPr lang="fr-FR" sz="2000" b="1" i="1" dirty="0" smtClean="0">
                <a:solidFill>
                  <a:schemeClr val="tx1"/>
                </a:solidFill>
              </a:rPr>
              <a:t>façon</a:t>
            </a:r>
            <a:r>
              <a:rPr lang="fr-FR" sz="2000" b="1" i="1" dirty="0">
                <a:solidFill>
                  <a:schemeClr val="tx1"/>
                </a:solidFill>
              </a:rPr>
              <a:t>, pétrie de notre imagination. </a:t>
            </a:r>
          </a:p>
          <a:p>
            <a:pPr marL="0" indent="0">
              <a:buNone/>
            </a:pPr>
            <a:endParaRPr lang="fr-FR" sz="2000" i="1" dirty="0"/>
          </a:p>
          <a:p>
            <a:endParaRPr lang="fr-FR" sz="2000" i="1" dirty="0" smtClean="0"/>
          </a:p>
          <a:p>
            <a:pPr marL="0" indent="0">
              <a:buNone/>
            </a:pPr>
            <a:endParaRPr lang="fr-FR" sz="2000" i="1" dirty="0"/>
          </a:p>
          <a:p>
            <a:pPr marL="0" indent="0">
              <a:buNone/>
            </a:pPr>
            <a:endParaRPr lang="fr-FR" sz="2000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Une mémoire assumée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6913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T</a:t>
            </a:r>
            <a:r>
              <a:rPr lang="fr-FR" b="1" dirty="0" smtClean="0"/>
              <a:t>ransmettre pour réparer, </a:t>
            </a:r>
            <a:r>
              <a:rPr lang="fr-FR" b="1" dirty="0" err="1" smtClean="0"/>
              <a:t>re-susciter</a:t>
            </a:r>
            <a:endParaRPr lang="fr-FR" b="1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/>
              <a:t>Réparer </a:t>
            </a:r>
            <a:r>
              <a:rPr lang="fr-FR" b="1" smtClean="0"/>
              <a:t>un </a:t>
            </a:r>
            <a:r>
              <a:rPr lang="fr-FR" b="1" dirty="0"/>
              <a:t>tissu familial déchiré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b="1" i="1" dirty="0" smtClean="0">
                <a:solidFill>
                  <a:schemeClr val="accent2">
                    <a:lumMod val="75000"/>
                  </a:schemeClr>
                </a:solidFill>
              </a:rPr>
              <a:t>Mission </a:t>
            </a:r>
            <a:r>
              <a:rPr lang="fr-FR" b="1" i="1" dirty="0" smtClean="0">
                <a:solidFill>
                  <a:schemeClr val="accent2">
                    <a:lumMod val="75000"/>
                  </a:schemeClr>
                </a:solidFill>
              </a:rPr>
              <a:t>accomplie, la boucle est bouclée…</a:t>
            </a:r>
          </a:p>
          <a:p>
            <a:r>
              <a:rPr lang="fr-FR" sz="1800" b="1" i="1" dirty="0">
                <a:solidFill>
                  <a:srgbClr val="4C3704"/>
                </a:solidFill>
              </a:rPr>
              <a:t>L’instant est </a:t>
            </a:r>
            <a:r>
              <a:rPr lang="fr-FR" sz="1800" b="1" i="1" dirty="0" smtClean="0">
                <a:solidFill>
                  <a:srgbClr val="4C3704"/>
                </a:solidFill>
              </a:rPr>
              <a:t>irréel : </a:t>
            </a:r>
            <a:r>
              <a:rPr lang="fr-FR" sz="1800" b="1" i="1" dirty="0">
                <a:solidFill>
                  <a:srgbClr val="4C3704"/>
                </a:solidFill>
              </a:rPr>
              <a:t>j’ai rempli la mission que je m’étais </a:t>
            </a:r>
            <a:r>
              <a:rPr lang="fr-FR" sz="1800" b="1" i="1" dirty="0" smtClean="0">
                <a:solidFill>
                  <a:srgbClr val="4C3704"/>
                </a:solidFill>
              </a:rPr>
              <a:t>fixée : </a:t>
            </a:r>
            <a:r>
              <a:rPr lang="fr-FR" sz="1800" b="1" i="1" dirty="0">
                <a:solidFill>
                  <a:srgbClr val="4C3704"/>
                </a:solidFill>
              </a:rPr>
              <a:t>je sors de mon sac la bourse de terre ramassée à </a:t>
            </a:r>
            <a:r>
              <a:rPr lang="fr-FR" sz="1800" b="1" i="1" dirty="0" err="1">
                <a:solidFill>
                  <a:srgbClr val="4C3704"/>
                </a:solidFill>
              </a:rPr>
              <a:t>Viellenave</a:t>
            </a:r>
            <a:r>
              <a:rPr lang="fr-FR" sz="1800" b="1" i="1" dirty="0">
                <a:solidFill>
                  <a:srgbClr val="4C3704"/>
                </a:solidFill>
              </a:rPr>
              <a:t> dans le jardin </a:t>
            </a:r>
            <a:r>
              <a:rPr lang="fr-FR" sz="1800" b="1" i="1" dirty="0" smtClean="0">
                <a:solidFill>
                  <a:srgbClr val="4C3704"/>
                </a:solidFill>
              </a:rPr>
              <a:t>de </a:t>
            </a:r>
            <a:r>
              <a:rPr lang="fr-FR" sz="1800" b="1" i="1" dirty="0">
                <a:solidFill>
                  <a:srgbClr val="4C3704"/>
                </a:solidFill>
              </a:rPr>
              <a:t>la maison originelle. Tous en prennent une poignée qu’ils jettent sur les ruines. Le silence est impressionnant.</a:t>
            </a:r>
          </a:p>
          <a:p>
            <a:pPr marL="0" indent="0">
              <a:buNone/>
            </a:pPr>
            <a:r>
              <a:rPr lang="fr-FR" i="1" dirty="0"/>
              <a:t>Sylvie </a:t>
            </a:r>
            <a:r>
              <a:rPr lang="fr-FR" i="1" dirty="0" err="1"/>
              <a:t>Lacamoire</a:t>
            </a:r>
            <a:r>
              <a:rPr lang="fr-FR" i="1" dirty="0"/>
              <a:t>, Partir n</a:t>
            </a:r>
            <a:r>
              <a:rPr lang="fr-FR" i="1" dirty="0" smtClean="0"/>
              <a:t>° 22</a:t>
            </a:r>
            <a:r>
              <a:rPr lang="fr-FR" i="1" dirty="0"/>
              <a:t>, 36.</a:t>
            </a:r>
          </a:p>
          <a:p>
            <a:endParaRPr lang="fr-FR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b="1" dirty="0" err="1"/>
              <a:t>Re-susciter</a:t>
            </a:r>
            <a:r>
              <a:rPr lang="fr-FR" b="1" dirty="0"/>
              <a:t> </a:t>
            </a:r>
            <a:r>
              <a:rPr lang="fr-FR" b="1" dirty="0" smtClean="0"/>
              <a:t>l’histoire </a:t>
            </a:r>
            <a:r>
              <a:rPr lang="fr-FR" b="1" dirty="0"/>
              <a:t>familiale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Des morts bien </a:t>
            </a:r>
            <a:r>
              <a:rPr lang="fr-FR" b="1" dirty="0" smtClean="0"/>
              <a:t>vivants : </a:t>
            </a:r>
            <a:r>
              <a:rPr lang="fr-FR" b="1" i="1" dirty="0">
                <a:solidFill>
                  <a:srgbClr val="543D04"/>
                </a:solidFill>
              </a:rPr>
              <a:t>Je suis là, </a:t>
            </a:r>
            <a:r>
              <a:rPr lang="fr-FR" b="1" i="1" dirty="0" err="1">
                <a:solidFill>
                  <a:srgbClr val="543D04"/>
                </a:solidFill>
              </a:rPr>
              <a:t>abuelita</a:t>
            </a:r>
            <a:r>
              <a:rPr lang="fr-FR" b="1" i="1" dirty="0">
                <a:solidFill>
                  <a:srgbClr val="543D04"/>
                </a:solidFill>
              </a:rPr>
              <a:t>, sur ta terre d’accueil argentine, ce jour, avec Antonio ton </a:t>
            </a:r>
            <a:r>
              <a:rPr lang="fr-FR" b="1" i="1" dirty="0" smtClean="0">
                <a:solidFill>
                  <a:srgbClr val="543D04"/>
                </a:solidFill>
              </a:rPr>
              <a:t>petit-fils.</a:t>
            </a:r>
          </a:p>
          <a:p>
            <a:r>
              <a:rPr lang="fr-FR" sz="1600" i="1" dirty="0" smtClean="0"/>
              <a:t>Philippine </a:t>
            </a:r>
            <a:r>
              <a:rPr lang="fr-FR" sz="1600" i="1" dirty="0" err="1" smtClean="0"/>
              <a:t>Palomares</a:t>
            </a:r>
            <a:r>
              <a:rPr lang="fr-FR" sz="1600" i="1" dirty="0"/>
              <a:t>,</a:t>
            </a:r>
            <a:r>
              <a:rPr lang="fr-FR" sz="1600" i="1" dirty="0" smtClean="0"/>
              <a:t> </a:t>
            </a:r>
            <a:r>
              <a:rPr lang="fr-FR" sz="1600" i="1" dirty="0" smtClean="0"/>
              <a:t>Nouvelles </a:t>
            </a:r>
            <a:r>
              <a:rPr lang="fr-FR" sz="1600" i="1" dirty="0"/>
              <a:t>du Rio de </a:t>
            </a:r>
            <a:r>
              <a:rPr lang="fr-FR" sz="1600" i="1" dirty="0" smtClean="0"/>
              <a:t>la </a:t>
            </a:r>
            <a:r>
              <a:rPr lang="fr-FR" sz="1600" i="1" dirty="0" err="1"/>
              <a:t>Plata</a:t>
            </a:r>
            <a:r>
              <a:rPr lang="fr-FR" sz="1600" i="1" dirty="0"/>
              <a:t>, p</a:t>
            </a:r>
            <a:r>
              <a:rPr lang="fr-FR" sz="1600" i="1" dirty="0" smtClean="0"/>
              <a:t>. </a:t>
            </a:r>
            <a:r>
              <a:rPr lang="fr-FR" sz="1600" i="1" dirty="0" smtClean="0"/>
              <a:t>117</a:t>
            </a:r>
            <a:endParaRPr lang="fr-FR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369516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491112" y="1045029"/>
            <a:ext cx="5083527" cy="1208314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b="1" dirty="0" smtClean="0"/>
              <a:t/>
            </a:r>
            <a:br>
              <a:rPr lang="fr-FR" sz="3200" b="1" dirty="0" smtClean="0"/>
            </a:br>
            <a:r>
              <a:rPr lang="fr-FR" sz="3200" b="1" dirty="0"/>
              <a:t/>
            </a:r>
            <a:br>
              <a:rPr lang="fr-FR" sz="3200" b="1" dirty="0"/>
            </a:br>
            <a:r>
              <a:rPr lang="fr-FR" sz="3200" b="1" dirty="0" smtClean="0"/>
              <a:t>La </a:t>
            </a:r>
            <a:r>
              <a:rPr lang="fr-FR" sz="3200" b="1" dirty="0"/>
              <a:t>mission réparatrice en héritage</a:t>
            </a:r>
            <a:br>
              <a:rPr lang="fr-FR" sz="3200" b="1" dirty="0"/>
            </a:br>
            <a:endParaRPr lang="fr-FR" sz="3200" b="1" dirty="0"/>
          </a:p>
        </p:txBody>
      </p:sp>
      <p:sp>
        <p:nvSpPr>
          <p:cNvPr id="8" name="Espace réservé du contenu 7"/>
          <p:cNvSpPr>
            <a:spLocks noGrp="1"/>
          </p:cNvSpPr>
          <p:nvPr>
            <p:ph type="body" sz="half" idx="2"/>
          </p:nvPr>
        </p:nvSpPr>
        <p:spPr>
          <a:xfrm>
            <a:off x="6483350" y="1904383"/>
            <a:ext cx="5091289" cy="4163907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La mère de </a:t>
            </a:r>
            <a:r>
              <a:rPr lang="fr-FR" b="1" dirty="0" smtClean="0">
                <a:solidFill>
                  <a:schemeClr val="tx2"/>
                </a:solidFill>
              </a:rPr>
              <a:t>Michel </a:t>
            </a:r>
            <a:r>
              <a:rPr lang="fr-FR" b="1" dirty="0">
                <a:solidFill>
                  <a:schemeClr val="tx2"/>
                </a:solidFill>
              </a:rPr>
              <a:t>Doyen, Georgette </a:t>
            </a:r>
            <a:r>
              <a:rPr lang="fr-FR" b="1" dirty="0" err="1">
                <a:solidFill>
                  <a:schemeClr val="tx2"/>
                </a:solidFill>
              </a:rPr>
              <a:t>Mamousse</a:t>
            </a:r>
            <a:r>
              <a:rPr lang="fr-FR" b="1" dirty="0">
                <a:solidFill>
                  <a:schemeClr val="tx2"/>
                </a:solidFill>
              </a:rPr>
              <a:t>, a été </a:t>
            </a:r>
            <a:r>
              <a:rPr lang="fr-FR" b="1" dirty="0" smtClean="0">
                <a:solidFill>
                  <a:schemeClr val="tx2"/>
                </a:solidFill>
              </a:rPr>
              <a:t>confiée </a:t>
            </a:r>
            <a:r>
              <a:rPr lang="fr-FR" b="1" dirty="0">
                <a:solidFill>
                  <a:schemeClr val="tx2"/>
                </a:solidFill>
              </a:rPr>
              <a:t>à l’âge </a:t>
            </a:r>
            <a:r>
              <a:rPr lang="fr-FR" b="1" dirty="0" smtClean="0">
                <a:solidFill>
                  <a:schemeClr val="tx2"/>
                </a:solidFill>
              </a:rPr>
              <a:t>de </a:t>
            </a:r>
            <a:r>
              <a:rPr lang="fr-FR" b="1" dirty="0">
                <a:solidFill>
                  <a:schemeClr val="tx2"/>
                </a:solidFill>
              </a:rPr>
              <a:t>six ans </a:t>
            </a:r>
            <a:r>
              <a:rPr lang="fr-FR" b="1" dirty="0" smtClean="0">
                <a:solidFill>
                  <a:schemeClr val="tx2"/>
                </a:solidFill>
              </a:rPr>
              <a:t>à ses grands-parents paternels </a:t>
            </a:r>
            <a:r>
              <a:rPr lang="fr-FR" b="1" dirty="0">
                <a:solidFill>
                  <a:schemeClr val="tx2"/>
                </a:solidFill>
              </a:rPr>
              <a:t>par ses </a:t>
            </a:r>
            <a:r>
              <a:rPr lang="fr-FR" b="1" dirty="0" smtClean="0">
                <a:solidFill>
                  <a:schemeClr val="tx2"/>
                </a:solidFill>
              </a:rPr>
              <a:t>parents </a:t>
            </a:r>
            <a:r>
              <a:rPr lang="fr-FR" b="1" dirty="0">
                <a:solidFill>
                  <a:schemeClr val="tx2"/>
                </a:solidFill>
              </a:rPr>
              <a:t>partis en Argentine </a:t>
            </a:r>
            <a:r>
              <a:rPr lang="fr-FR" b="1" dirty="0" smtClean="0">
                <a:solidFill>
                  <a:schemeClr val="tx2"/>
                </a:solidFill>
              </a:rPr>
              <a:t>en 1912 avec </a:t>
            </a:r>
            <a:r>
              <a:rPr lang="fr-FR" b="1" dirty="0">
                <a:solidFill>
                  <a:schemeClr val="tx2"/>
                </a:solidFill>
              </a:rPr>
              <a:t>leur petit frère âgé de trois </a:t>
            </a:r>
            <a:r>
              <a:rPr lang="fr-FR" b="1" dirty="0" smtClean="0">
                <a:solidFill>
                  <a:schemeClr val="tx2"/>
                </a:solidFill>
              </a:rPr>
              <a:t>ans. </a:t>
            </a:r>
            <a:r>
              <a:rPr lang="fr-FR" b="1" dirty="0">
                <a:solidFill>
                  <a:schemeClr val="tx2"/>
                </a:solidFill>
              </a:rPr>
              <a:t>Georgette </a:t>
            </a:r>
            <a:r>
              <a:rPr lang="fr-FR" b="1" dirty="0" smtClean="0">
                <a:solidFill>
                  <a:schemeClr val="tx2"/>
                </a:solidFill>
              </a:rPr>
              <a:t>n’a </a:t>
            </a:r>
            <a:r>
              <a:rPr lang="fr-FR" b="1" dirty="0">
                <a:solidFill>
                  <a:schemeClr val="tx2"/>
                </a:solidFill>
              </a:rPr>
              <a:t>jamais eu de nouvelles de ses parents ni de ses frères, malgré ses essais répétés et est décédée sans rien savoir d’eux. </a:t>
            </a:r>
            <a:r>
              <a:rPr lang="fr-FR" b="1" dirty="0" smtClean="0">
                <a:solidFill>
                  <a:schemeClr val="tx2"/>
                </a:solidFill>
              </a:rPr>
              <a:t>Son </a:t>
            </a:r>
            <a:r>
              <a:rPr lang="fr-FR" b="1" dirty="0">
                <a:solidFill>
                  <a:schemeClr val="tx2"/>
                </a:solidFill>
              </a:rPr>
              <a:t>fils écrit dans l’article :</a:t>
            </a:r>
            <a:r>
              <a:rPr lang="fr-FR" b="1" dirty="0"/>
              <a:t> </a:t>
            </a:r>
          </a:p>
          <a:p>
            <a:endParaRPr lang="fr-FR" dirty="0"/>
          </a:p>
          <a:p>
            <a:r>
              <a:rPr lang="fr-FR" b="1" i="1" dirty="0" smtClean="0">
                <a:solidFill>
                  <a:schemeClr val="accent4">
                    <a:lumMod val="50000"/>
                  </a:schemeClr>
                </a:solidFill>
              </a:rPr>
              <a:t>Nous </a:t>
            </a:r>
            <a:r>
              <a:rPr lang="fr-FR" b="1" i="1" dirty="0">
                <a:solidFill>
                  <a:schemeClr val="accent4">
                    <a:lumMod val="50000"/>
                  </a:schemeClr>
                </a:solidFill>
              </a:rPr>
              <a:t>sommes </a:t>
            </a:r>
            <a:r>
              <a:rPr lang="fr-FR" b="1" i="1" dirty="0" smtClean="0">
                <a:solidFill>
                  <a:schemeClr val="accent4">
                    <a:lumMod val="50000"/>
                  </a:schemeClr>
                </a:solidFill>
              </a:rPr>
              <a:t>en </a:t>
            </a:r>
            <a:r>
              <a:rPr lang="fr-FR" b="1" i="1" dirty="0">
                <a:solidFill>
                  <a:schemeClr val="accent4">
                    <a:lumMod val="50000"/>
                  </a:schemeClr>
                </a:solidFill>
              </a:rPr>
              <a:t>2017, Maman, ton fils Michou est en contact avec tous les descendants </a:t>
            </a:r>
            <a:r>
              <a:rPr lang="fr-FR" b="1" i="1" dirty="0" err="1">
                <a:solidFill>
                  <a:schemeClr val="accent4">
                    <a:lumMod val="50000"/>
                  </a:schemeClr>
                </a:solidFill>
              </a:rPr>
              <a:t>Mamousse</a:t>
            </a:r>
            <a:r>
              <a:rPr lang="fr-FR" b="1" i="1" dirty="0">
                <a:solidFill>
                  <a:schemeClr val="accent4">
                    <a:lumMod val="50000"/>
                  </a:schemeClr>
                </a:solidFill>
              </a:rPr>
              <a:t> établis à Buenos Aires et </a:t>
            </a:r>
            <a:r>
              <a:rPr lang="fr-FR" b="1" i="1" dirty="0" err="1">
                <a:solidFill>
                  <a:schemeClr val="accent4">
                    <a:lumMod val="50000"/>
                  </a:schemeClr>
                </a:solidFill>
              </a:rPr>
              <a:t>Anchorena</a:t>
            </a:r>
            <a:r>
              <a:rPr lang="fr-FR" b="1" i="1" dirty="0">
                <a:solidFill>
                  <a:schemeClr val="accent4">
                    <a:lumMod val="50000"/>
                  </a:schemeClr>
                </a:solidFill>
              </a:rPr>
              <a:t> San Luis !!... </a:t>
            </a:r>
            <a:r>
              <a:rPr lang="fr-FR" b="1" i="1" dirty="0">
                <a:solidFill>
                  <a:schemeClr val="accent5">
                    <a:lumMod val="50000"/>
                  </a:schemeClr>
                </a:solidFill>
              </a:rPr>
              <a:t>(…) </a:t>
            </a:r>
            <a:r>
              <a:rPr lang="fr-FR" b="1" i="1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FR" b="1" i="1" dirty="0" smtClean="0">
                <a:solidFill>
                  <a:schemeClr val="accent4">
                    <a:lumMod val="50000"/>
                  </a:schemeClr>
                </a:solidFill>
              </a:rPr>
              <a:t>our </a:t>
            </a:r>
            <a:r>
              <a:rPr lang="fr-FR" b="1" i="1" dirty="0">
                <a:solidFill>
                  <a:schemeClr val="accent4">
                    <a:lumMod val="50000"/>
                  </a:schemeClr>
                </a:solidFill>
              </a:rPr>
              <a:t>tous ces Argentins, ce fut une grande joie de renouer ces liens avec leurs racines </a:t>
            </a:r>
            <a:r>
              <a:rPr lang="fr-FR" b="1" i="1" dirty="0" smtClean="0">
                <a:solidFill>
                  <a:schemeClr val="accent4">
                    <a:lumMod val="50000"/>
                  </a:schemeClr>
                </a:solidFill>
              </a:rPr>
              <a:t>françaises</a:t>
            </a:r>
            <a:r>
              <a:rPr lang="fr-FR" b="1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fr-FR" b="1" i="1" dirty="0" smtClean="0">
                <a:solidFill>
                  <a:srgbClr val="660066"/>
                </a:solidFill>
              </a:rPr>
              <a:t>Michel Doyen,</a:t>
            </a:r>
            <a:r>
              <a:rPr lang="fr-FR" b="1" i="1" dirty="0" smtClean="0">
                <a:solidFill>
                  <a:srgbClr val="000066"/>
                </a:solidFill>
              </a:rPr>
              <a:t> </a:t>
            </a:r>
            <a:r>
              <a:rPr lang="fr-FR" i="1" dirty="0" smtClean="0">
                <a:solidFill>
                  <a:schemeClr val="tx1"/>
                </a:solidFill>
              </a:rPr>
              <a:t>Partir n° 17, p</a:t>
            </a:r>
            <a:r>
              <a:rPr lang="fr-FR" i="1" dirty="0" smtClean="0">
                <a:solidFill>
                  <a:schemeClr val="tx1"/>
                </a:solidFill>
              </a:rPr>
              <a:t>. 14</a:t>
            </a:r>
            <a:r>
              <a:rPr lang="fr-FR" i="1" dirty="0" smtClean="0">
                <a:solidFill>
                  <a:schemeClr val="tx1"/>
                </a:solidFill>
              </a:rPr>
              <a:t>.</a:t>
            </a:r>
            <a:endParaRPr lang="fr-FR" i="1" dirty="0">
              <a:solidFill>
                <a:schemeClr val="tx1"/>
              </a:solidFill>
            </a:endParaRPr>
          </a:p>
        </p:txBody>
      </p:sp>
      <p:pic>
        <p:nvPicPr>
          <p:cNvPr id="13" name="Espace réservé pour une image  1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" b="1275"/>
          <a:stretch>
            <a:fillRect/>
          </a:stretch>
        </p:blipFill>
        <p:spPr>
          <a:xfrm>
            <a:off x="1117600" y="338138"/>
            <a:ext cx="4754563" cy="6095319"/>
          </a:xfrm>
        </p:spPr>
      </p:pic>
    </p:spTree>
    <p:extLst>
      <p:ext uri="{BB962C8B-B14F-4D97-AF65-F5344CB8AC3E}">
        <p14:creationId xmlns:p14="http://schemas.microsoft.com/office/powerpoint/2010/main" val="2972901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Des émotions puissantes </a:t>
            </a:r>
            <a:r>
              <a:rPr lang="fr-FR" sz="3600" b="1" dirty="0" smtClean="0">
                <a:solidFill>
                  <a:schemeClr val="bg1"/>
                </a:solidFill>
              </a:rPr>
              <a:t>et renouvelées</a:t>
            </a:r>
            <a:r>
              <a:rPr lang="fr-FR" sz="3600" dirty="0">
                <a:solidFill>
                  <a:schemeClr val="bg1"/>
                </a:solidFill>
              </a:rPr>
              <a:t/>
            </a:r>
            <a:br>
              <a:rPr lang="fr-FR" sz="3600" dirty="0">
                <a:solidFill>
                  <a:schemeClr val="bg1"/>
                </a:solidFill>
              </a:rPr>
            </a:b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>
          <a:xfrm>
            <a:off x="6192795" y="2679192"/>
            <a:ext cx="5096256" cy="3447288"/>
          </a:xfrm>
        </p:spPr>
        <p:txBody>
          <a:bodyPr>
            <a:normAutofit fontScale="92500"/>
          </a:bodyPr>
          <a:lstStyle/>
          <a:p>
            <a:r>
              <a:rPr lang="fr-FR" dirty="0"/>
              <a:t>Plus facilement exprimables dans les </a:t>
            </a:r>
            <a:r>
              <a:rPr lang="fr-FR" dirty="0" smtClean="0"/>
              <a:t>fictions, quand le lecteur vit l’histoire avec le narrateur </a:t>
            </a:r>
            <a:r>
              <a:rPr lang="fr-FR" dirty="0"/>
              <a:t>:</a:t>
            </a:r>
          </a:p>
          <a:p>
            <a:r>
              <a:rPr lang="fr-FR" sz="2200" b="1" i="1" dirty="0">
                <a:solidFill>
                  <a:srgbClr val="936B07"/>
                </a:solidFill>
              </a:rPr>
              <a:t>Quand le petit Paul se réveilla, recroquevillé sur une couverture près </a:t>
            </a:r>
            <a:r>
              <a:rPr lang="fr-FR" sz="2200" b="1" i="1" dirty="0" smtClean="0">
                <a:solidFill>
                  <a:srgbClr val="936B07"/>
                </a:solidFill>
              </a:rPr>
              <a:t>de </a:t>
            </a:r>
            <a:r>
              <a:rPr lang="fr-FR" sz="2200" b="1" i="1" dirty="0">
                <a:solidFill>
                  <a:srgbClr val="936B07"/>
                </a:solidFill>
              </a:rPr>
              <a:t>sa mère </a:t>
            </a:r>
            <a:r>
              <a:rPr lang="fr-FR" sz="2200" b="1" i="1" dirty="0" smtClean="0">
                <a:solidFill>
                  <a:srgbClr val="936B07"/>
                </a:solidFill>
              </a:rPr>
              <a:t>enceinte</a:t>
            </a:r>
            <a:r>
              <a:rPr lang="fr-FR" sz="2200" b="1" i="1" dirty="0">
                <a:solidFill>
                  <a:srgbClr val="936B07"/>
                </a:solidFill>
              </a:rPr>
              <a:t>, le bateau était en plein </a:t>
            </a:r>
            <a:r>
              <a:rPr lang="fr-FR" sz="2200" b="1" i="1" dirty="0" smtClean="0">
                <a:solidFill>
                  <a:srgbClr val="936B07"/>
                </a:solidFill>
              </a:rPr>
              <a:t>océan.</a:t>
            </a:r>
          </a:p>
          <a:p>
            <a:pPr marL="0" indent="0" algn="ctr">
              <a:buNone/>
            </a:pPr>
            <a:r>
              <a:rPr lang="fr-FR" sz="1700" dirty="0" smtClean="0"/>
              <a:t>Sophie</a:t>
            </a:r>
            <a:r>
              <a:rPr lang="fr-FR" sz="1700" dirty="0" smtClean="0">
                <a:solidFill>
                  <a:srgbClr val="936B07"/>
                </a:solidFill>
              </a:rPr>
              <a:t> </a:t>
            </a:r>
            <a:r>
              <a:rPr lang="fr-FR" sz="1700" dirty="0" err="1"/>
              <a:t>Bourrouilh</a:t>
            </a:r>
            <a:r>
              <a:rPr lang="fr-FR" sz="1700" dirty="0"/>
              <a:t>, Le rêve argentin, p</a:t>
            </a:r>
            <a:r>
              <a:rPr lang="fr-FR" sz="1700" dirty="0" smtClean="0"/>
              <a:t>. 77</a:t>
            </a:r>
            <a:endParaRPr lang="fr-FR" sz="1700" dirty="0">
              <a:solidFill>
                <a:srgbClr val="936B07"/>
              </a:solidFill>
            </a:endParaRPr>
          </a:p>
          <a:p>
            <a:pPr marL="0" indent="0">
              <a:buNone/>
            </a:pPr>
            <a:r>
              <a:rPr lang="fr-FR" dirty="0" smtClean="0"/>
              <a:t>Ces émotions ressenties sont un puissant moteur pour continuer les recherches.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2000" b="1" i="1" dirty="0">
                <a:solidFill>
                  <a:schemeClr val="accent5">
                    <a:lumMod val="50000"/>
                  </a:schemeClr>
                </a:solidFill>
              </a:rPr>
              <a:t>Une nouvelle bonne dose d’émotions de part et </a:t>
            </a:r>
            <a:r>
              <a:rPr lang="fr-FR" sz="2000" b="1" i="1" dirty="0" smtClean="0">
                <a:solidFill>
                  <a:schemeClr val="accent5">
                    <a:lumMod val="50000"/>
                  </a:schemeClr>
                </a:solidFill>
              </a:rPr>
              <a:t>d’autre </a:t>
            </a:r>
            <a:r>
              <a:rPr lang="fr-FR" sz="2000" b="1" i="1" dirty="0">
                <a:solidFill>
                  <a:schemeClr val="accent5">
                    <a:lumMod val="50000"/>
                  </a:schemeClr>
                </a:solidFill>
              </a:rPr>
              <a:t>de l’Atlantique…</a:t>
            </a:r>
          </a:p>
          <a:p>
            <a:pPr marL="0" indent="0">
              <a:buNone/>
            </a:pPr>
            <a:r>
              <a:rPr lang="fr-FR" sz="1800" dirty="0" smtClean="0"/>
              <a:t>	Martine </a:t>
            </a:r>
            <a:r>
              <a:rPr lang="fr-FR" sz="1800" dirty="0" err="1"/>
              <a:t>Orsine</a:t>
            </a:r>
            <a:r>
              <a:rPr lang="fr-FR" sz="1800" dirty="0"/>
              <a:t>, Rêves d’Amérique, </a:t>
            </a:r>
            <a:r>
              <a:rPr lang="fr-FR" sz="1800" dirty="0" smtClean="0"/>
              <a:t>p. 75</a:t>
            </a:r>
            <a:endParaRPr lang="fr-FR" sz="1800" dirty="0"/>
          </a:p>
          <a:p>
            <a:endParaRPr lang="fr-FR" sz="1800" dirty="0"/>
          </a:p>
          <a:p>
            <a:r>
              <a:rPr lang="fr-FR" sz="2000" b="1" i="1" dirty="0">
                <a:solidFill>
                  <a:schemeClr val="accent5">
                    <a:lumMod val="50000"/>
                  </a:schemeClr>
                </a:solidFill>
              </a:rPr>
              <a:t>Je vous laisse deviner ma joie.</a:t>
            </a:r>
          </a:p>
          <a:p>
            <a:pPr marL="0" indent="0" algn="ctr">
              <a:buNone/>
            </a:pPr>
            <a:r>
              <a:rPr lang="fr-FR" sz="1800" dirty="0" smtClean="0"/>
              <a:t>	Jean-Pierre </a:t>
            </a:r>
            <a:r>
              <a:rPr lang="fr-FR" sz="1800" dirty="0" err="1"/>
              <a:t>Mathet</a:t>
            </a:r>
            <a:r>
              <a:rPr lang="fr-FR" sz="1800" dirty="0"/>
              <a:t>, Rêves d’Amérique, </a:t>
            </a:r>
            <a:endParaRPr lang="fr-FR" sz="1800" dirty="0" smtClean="0"/>
          </a:p>
          <a:p>
            <a:pPr marL="0" indent="0" algn="ctr">
              <a:buNone/>
            </a:pPr>
            <a:r>
              <a:rPr lang="fr-FR" sz="1800" dirty="0" smtClean="0"/>
              <a:t>p</a:t>
            </a:r>
            <a:r>
              <a:rPr lang="fr-FR" sz="1800" dirty="0" smtClean="0"/>
              <a:t>. 177</a:t>
            </a:r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0406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Mystère </a:t>
            </a:r>
            <a:r>
              <a:rPr lang="fr-FR" b="1" dirty="0"/>
              <a:t>et </a:t>
            </a:r>
            <a:r>
              <a:rPr lang="fr-FR" b="1" dirty="0" smtClean="0"/>
              <a:t>romanesque</a:t>
            </a:r>
            <a:endParaRPr lang="fr-FR" b="1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Nos ancêtres émigrés, ces héros…</a:t>
            </a:r>
          </a:p>
          <a:p>
            <a:r>
              <a:rPr lang="fr-FR" sz="2000" dirty="0"/>
              <a:t>Mystère, bonheurs et </a:t>
            </a:r>
            <a:r>
              <a:rPr lang="fr-FR" sz="2000" dirty="0" smtClean="0"/>
              <a:t>chagrins </a:t>
            </a:r>
            <a:r>
              <a:rPr lang="fr-FR" sz="2000" dirty="0"/>
              <a:t>de l’exil ont traversé les générations.</a:t>
            </a:r>
          </a:p>
          <a:p>
            <a:r>
              <a:rPr lang="fr-FR" sz="2000" dirty="0"/>
              <a:t>L’aventure des aïeux est revisitée par </a:t>
            </a:r>
            <a:r>
              <a:rPr lang="fr-FR" sz="2000" dirty="0" smtClean="0"/>
              <a:t>leurs </a:t>
            </a:r>
            <a:r>
              <a:rPr lang="fr-FR" sz="2000" dirty="0"/>
              <a:t>descendants,</a:t>
            </a:r>
          </a:p>
          <a:p>
            <a:r>
              <a:rPr lang="fr-FR" sz="2000" dirty="0" smtClean="0"/>
              <a:t>Qui </a:t>
            </a:r>
            <a:r>
              <a:rPr lang="fr-FR" sz="2000" dirty="0"/>
              <a:t>refont le chemin en sens inverse, car c’est une belle aventure que celle de la recherche des aïeux et des </a:t>
            </a:r>
            <a:r>
              <a:rPr lang="fr-FR" sz="2000" dirty="0" smtClean="0"/>
              <a:t>cousins !</a:t>
            </a:r>
            <a:endParaRPr lang="fr-FR" sz="20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Le miracle des retrouvailles avec une famille (enfin) formidable !</a:t>
            </a:r>
          </a:p>
          <a:p>
            <a:endParaRPr lang="fr-FR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610">
            <a:off x="6484347" y="3255848"/>
            <a:ext cx="3574016" cy="290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26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Ces écrits</a:t>
            </a:r>
            <a:r>
              <a:rPr lang="fr-FR" dirty="0">
                <a:solidFill>
                  <a:schemeClr val="tx1"/>
                </a:solidFill>
              </a:rPr>
              <a:t>, qui parlent d’inconnus et non des « grands </a:t>
            </a:r>
            <a:r>
              <a:rPr lang="fr-FR" dirty="0" smtClean="0">
                <a:solidFill>
                  <a:schemeClr val="tx1"/>
                </a:solidFill>
              </a:rPr>
              <a:t>hommes », sont un matériau pour les historiens. Ils mériteraient une « cartographie de la mémoire » en précisant où et comment ces aïeux ont vécu, pour une synthèse </a:t>
            </a:r>
            <a:r>
              <a:rPr lang="fr-FR" dirty="0">
                <a:solidFill>
                  <a:schemeClr val="tx1"/>
                </a:solidFill>
              </a:rPr>
              <a:t>de tous ces destins.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La manière dont les descendants parlent de cette émigration est un objet de recherche en soi,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Saluons la vaillance de tous ces auteurs dont beaucoup le sont pour la première </a:t>
            </a:r>
            <a:r>
              <a:rPr lang="fr-FR" dirty="0" smtClean="0">
                <a:solidFill>
                  <a:schemeClr val="tx1"/>
                </a:solidFill>
              </a:rPr>
              <a:t>fois !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La mémoire des anonymes… 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par </a:t>
            </a:r>
            <a:r>
              <a:rPr lang="fr-FR" b="1" dirty="0" smtClean="0"/>
              <a:t>des anonymes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8549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81D8E36-A0D3-CF49-AF68-61DE7FF5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Au </a:t>
            </a:r>
            <a:r>
              <a:rPr lang="fr-FR" b="1" dirty="0" smtClean="0">
                <a:latin typeface="+mn-lt"/>
              </a:rPr>
              <a:t>XIX</a:t>
            </a:r>
            <a:r>
              <a:rPr lang="fr-FR" b="1" baseline="30000" dirty="0" smtClean="0">
                <a:latin typeface="+mn-lt"/>
              </a:rPr>
              <a:t>e</a:t>
            </a:r>
            <a:r>
              <a:rPr lang="fr-FR" b="1" dirty="0" smtClean="0">
                <a:latin typeface="+mn-lt"/>
              </a:rPr>
              <a:t> siècle et au début XX</a:t>
            </a:r>
            <a:r>
              <a:rPr lang="fr-FR" b="1" baseline="30000" dirty="0" smtClean="0">
                <a:latin typeface="+mn-lt"/>
              </a:rPr>
              <a:t>e</a:t>
            </a:r>
            <a:r>
              <a:rPr lang="fr-FR" b="1" dirty="0" smtClean="0">
                <a:latin typeface="+mn-lt"/>
              </a:rPr>
              <a:t> siècle, les Pyrénées sont une région d’émigration</a:t>
            </a:r>
            <a:endParaRPr lang="fr-FR" b="1" dirty="0">
              <a:latin typeface="+mn-lt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336F2779-B3D7-A343-B48D-CE0891D760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2117" y="2249713"/>
            <a:ext cx="4887687" cy="3927249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tx1"/>
                </a:solidFill>
              </a:rPr>
              <a:t>Des </a:t>
            </a:r>
            <a:r>
              <a:rPr lang="fr-FR" sz="2000" dirty="0" smtClean="0">
                <a:solidFill>
                  <a:schemeClr val="tx1"/>
                </a:solidFill>
              </a:rPr>
              <a:t>centaines de milliers de basques, Béarnais, Bigourdans</a:t>
            </a:r>
            <a:r>
              <a:rPr lang="fr-FR" sz="2000" dirty="0">
                <a:solidFill>
                  <a:schemeClr val="tx1"/>
                </a:solidFill>
              </a:rPr>
              <a:t>, partent </a:t>
            </a:r>
            <a:r>
              <a:rPr lang="fr-FR" sz="2000" dirty="0" smtClean="0">
                <a:solidFill>
                  <a:schemeClr val="tx1"/>
                </a:solidFill>
              </a:rPr>
              <a:t>«</a:t>
            </a:r>
            <a:r>
              <a:rPr lang="fr-FR" sz="2000" dirty="0">
                <a:solidFill>
                  <a:schemeClr val="tx1"/>
                </a:solidFill>
              </a:rPr>
              <a:t> faire l’Amérique ».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Constituée principalement d’hommes jeunes, issus du monde agricole, industriel ou autres, rejoints ensuite par des membres de leur famille (regroupement familial). 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Les liens familiaux avec le « pays » sont conservés ou se délitent petit à petit : les émigrés qui restent construisent leur vie ailleurs.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542" y="2598057"/>
            <a:ext cx="3090100" cy="370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8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1800" smtClean="0">
                <a:solidFill>
                  <a:schemeClr val="tx1"/>
                </a:solidFill>
              </a:rPr>
              <a:t>  Émigration </a:t>
            </a:r>
            <a:r>
              <a:rPr lang="fr-FR" sz="1800" dirty="0">
                <a:solidFill>
                  <a:schemeClr val="tx1"/>
                </a:solidFill>
              </a:rPr>
              <a:t>en cascade : les premiers partent, s’installent </a:t>
            </a:r>
            <a:r>
              <a:rPr lang="fr-FR" sz="1800" dirty="0" smtClean="0">
                <a:solidFill>
                  <a:schemeClr val="tx1"/>
                </a:solidFill>
              </a:rPr>
              <a:t>et </a:t>
            </a:r>
            <a:r>
              <a:rPr lang="fr-FR" sz="1800" dirty="0">
                <a:solidFill>
                  <a:schemeClr val="tx1"/>
                </a:solidFill>
              </a:rPr>
              <a:t>font venir leurs proches.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tx1"/>
                </a:solidFill>
              </a:rPr>
              <a:t>	</a:t>
            </a:r>
            <a:r>
              <a:rPr lang="fr-FR" sz="1800" dirty="0" smtClean="0">
                <a:solidFill>
                  <a:schemeClr val="tx1"/>
                </a:solidFill>
              </a:rPr>
              <a:t>Vers </a:t>
            </a:r>
            <a:r>
              <a:rPr lang="fr-FR" sz="1800" dirty="0" smtClean="0">
                <a:solidFill>
                  <a:schemeClr val="tx1"/>
                </a:solidFill>
              </a:rPr>
              <a:t>l’Amérique du Nord (Californie, Nevada, Alberta, Colombie britannique, 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smtClean="0">
                <a:solidFill>
                  <a:schemeClr val="tx1"/>
                </a:solidFill>
              </a:rPr>
              <a:t>puis du </a:t>
            </a:r>
            <a:r>
              <a:rPr lang="fr-FR" sz="1800" dirty="0" smtClean="0">
                <a:solidFill>
                  <a:schemeClr val="tx1"/>
                </a:solidFill>
              </a:rPr>
              <a:t>Sud.</a:t>
            </a:r>
            <a:endParaRPr lang="fr-FR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     </a:t>
            </a:r>
            <a:r>
              <a:rPr lang="fr-FR" sz="1800" b="1" dirty="0">
                <a:solidFill>
                  <a:schemeClr val="tx1"/>
                </a:solidFill>
              </a:rPr>
              <a:t>F</a:t>
            </a:r>
            <a:r>
              <a:rPr lang="fr-FR" sz="1800" b="1" dirty="0" smtClean="0">
                <a:solidFill>
                  <a:schemeClr val="tx1"/>
                </a:solidFill>
              </a:rPr>
              <a:t>aisceau de causes </a:t>
            </a:r>
          </a:p>
          <a:p>
            <a:r>
              <a:rPr lang="fr-FR" sz="1800" dirty="0">
                <a:solidFill>
                  <a:schemeClr val="tx1"/>
                </a:solidFill>
              </a:rPr>
              <a:t>Héritier unique des fermes </a:t>
            </a:r>
            <a:r>
              <a:rPr lang="fr-FR" sz="1800" dirty="0" smtClean="0">
                <a:solidFill>
                  <a:schemeClr val="tx1"/>
                </a:solidFill>
              </a:rPr>
              <a:t>et terres (homme </a:t>
            </a:r>
            <a:r>
              <a:rPr lang="fr-FR" sz="1800" dirty="0">
                <a:solidFill>
                  <a:schemeClr val="tx1"/>
                </a:solidFill>
              </a:rPr>
              <a:t>ou femme) : tradition de la maison souche (</a:t>
            </a:r>
            <a:r>
              <a:rPr lang="fr-FR" sz="1800" dirty="0" err="1">
                <a:solidFill>
                  <a:schemeClr val="tx1"/>
                </a:solidFill>
              </a:rPr>
              <a:t>Etxe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ondo</a:t>
            </a:r>
            <a:r>
              <a:rPr lang="fr-FR" sz="1800" dirty="0">
                <a:solidFill>
                  <a:schemeClr val="tx1"/>
                </a:solidFill>
              </a:rPr>
              <a:t>), </a:t>
            </a:r>
            <a:endParaRPr lang="fr-FR" sz="1800" dirty="0" smtClean="0">
              <a:solidFill>
                <a:schemeClr val="tx1"/>
              </a:solidFill>
            </a:endParaRPr>
          </a:p>
          <a:p>
            <a:r>
              <a:rPr lang="fr-FR" sz="1800" dirty="0" smtClean="0">
                <a:solidFill>
                  <a:schemeClr val="tx1"/>
                </a:solidFill>
              </a:rPr>
              <a:t>Difficultés </a:t>
            </a:r>
            <a:r>
              <a:rPr lang="fr-FR" sz="1800" dirty="0" smtClean="0">
                <a:solidFill>
                  <a:schemeClr val="tx1"/>
                </a:solidFill>
              </a:rPr>
              <a:t>de </a:t>
            </a:r>
            <a:r>
              <a:rPr lang="fr-FR" sz="1800" dirty="0">
                <a:solidFill>
                  <a:schemeClr val="tx1"/>
                </a:solidFill>
              </a:rPr>
              <a:t>l’artisanat </a:t>
            </a:r>
            <a:r>
              <a:rPr lang="fr-FR" sz="1800" dirty="0" smtClean="0">
                <a:solidFill>
                  <a:schemeClr val="tx1"/>
                </a:solidFill>
              </a:rPr>
              <a:t>local </a:t>
            </a: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dirty="0" smtClean="0">
                <a:solidFill>
                  <a:schemeClr val="tx1"/>
                </a:solidFill>
              </a:rPr>
              <a:t>révolution industrielle),</a:t>
            </a:r>
            <a:endParaRPr lang="fr-FR" sz="1800" dirty="0" smtClean="0">
              <a:solidFill>
                <a:schemeClr val="tx1"/>
              </a:solidFill>
            </a:endParaRPr>
          </a:p>
          <a:p>
            <a:r>
              <a:rPr lang="fr-FR" sz="1800" dirty="0" smtClean="0">
                <a:solidFill>
                  <a:schemeClr val="tx1"/>
                </a:solidFill>
              </a:rPr>
              <a:t>Faibles revenus de la contrebande,</a:t>
            </a:r>
            <a:endParaRPr lang="fr-FR" sz="1800" dirty="0">
              <a:solidFill>
                <a:schemeClr val="tx1"/>
              </a:solidFill>
            </a:endParaRPr>
          </a:p>
          <a:p>
            <a:pPr lvl="0"/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 smtClean="0">
                <a:solidFill>
                  <a:schemeClr val="tx1"/>
                </a:solidFill>
              </a:rPr>
              <a:t>roduction </a:t>
            </a:r>
            <a:r>
              <a:rPr lang="fr-FR" sz="1800" dirty="0">
                <a:solidFill>
                  <a:schemeClr val="tx1"/>
                </a:solidFill>
              </a:rPr>
              <a:t>agricole </a:t>
            </a:r>
            <a:r>
              <a:rPr lang="fr-FR" sz="1800" dirty="0" smtClean="0">
                <a:solidFill>
                  <a:schemeClr val="tx1"/>
                </a:solidFill>
              </a:rPr>
              <a:t>autarcique,</a:t>
            </a:r>
            <a:endParaRPr lang="fr-FR" sz="1800" dirty="0">
              <a:solidFill>
                <a:schemeClr val="tx1"/>
              </a:solidFill>
            </a:endParaRPr>
          </a:p>
          <a:p>
            <a:r>
              <a:rPr lang="fr-FR" sz="1800" dirty="0">
                <a:solidFill>
                  <a:schemeClr val="tx1"/>
                </a:solidFill>
              </a:rPr>
              <a:t>Appel des pays de </a:t>
            </a:r>
            <a:r>
              <a:rPr lang="fr-FR" sz="1800" dirty="0" smtClean="0">
                <a:solidFill>
                  <a:schemeClr val="tx1"/>
                </a:solidFill>
              </a:rPr>
              <a:t>destination relayé par les a</a:t>
            </a:r>
            <a:r>
              <a:rPr lang="fr-FR" sz="1800" dirty="0" smtClean="0">
                <a:solidFill>
                  <a:schemeClr val="tx1"/>
                </a:solidFill>
              </a:rPr>
              <a:t>gents </a:t>
            </a:r>
            <a:r>
              <a:rPr lang="fr-FR" sz="1800" dirty="0" smtClean="0">
                <a:solidFill>
                  <a:schemeClr val="tx1"/>
                </a:solidFill>
              </a:rPr>
              <a:t>d’émigration</a:t>
            </a:r>
            <a:r>
              <a:rPr lang="fr-FR" sz="1800" dirty="0" smtClean="0">
                <a:solidFill>
                  <a:schemeClr val="tx1"/>
                </a:solidFill>
              </a:rPr>
              <a:t>, </a:t>
            </a:r>
          </a:p>
          <a:p>
            <a:pPr lvl="0"/>
            <a:r>
              <a:rPr lang="fr-FR" sz="1800" dirty="0" smtClean="0">
                <a:solidFill>
                  <a:schemeClr val="tx1"/>
                </a:solidFill>
              </a:rPr>
              <a:t>Désertion </a:t>
            </a:r>
            <a:r>
              <a:rPr lang="fr-FR" sz="1800" dirty="0">
                <a:solidFill>
                  <a:schemeClr val="tx1"/>
                </a:solidFill>
              </a:rPr>
              <a:t>et </a:t>
            </a:r>
            <a:r>
              <a:rPr lang="fr-FR" sz="1800" dirty="0" smtClean="0">
                <a:solidFill>
                  <a:schemeClr val="tx1"/>
                </a:solidFill>
              </a:rPr>
              <a:t>insoumission notoires </a:t>
            </a:r>
            <a:r>
              <a:rPr lang="fr-FR" sz="1800" dirty="0">
                <a:solidFill>
                  <a:schemeClr val="tx1"/>
                </a:solidFill>
              </a:rPr>
              <a:t>chez les </a:t>
            </a:r>
            <a:r>
              <a:rPr lang="fr-FR" sz="1800" dirty="0" smtClean="0">
                <a:solidFill>
                  <a:schemeClr val="tx1"/>
                </a:solidFill>
              </a:rPr>
              <a:t>Basques,</a:t>
            </a:r>
            <a:endParaRPr lang="fr-FR" sz="1800" dirty="0">
              <a:solidFill>
                <a:schemeClr val="tx1"/>
              </a:solidFill>
            </a:endParaRPr>
          </a:p>
          <a:p>
            <a:pPr lvl="0"/>
            <a:r>
              <a:rPr lang="fr-FR" sz="1800" dirty="0">
                <a:solidFill>
                  <a:schemeClr val="tx1"/>
                </a:solidFill>
              </a:rPr>
              <a:t>S</a:t>
            </a:r>
            <a:r>
              <a:rPr lang="fr-FR" sz="1800" dirty="0" smtClean="0">
                <a:solidFill>
                  <a:schemeClr val="tx1"/>
                </a:solidFill>
              </a:rPr>
              <a:t>oif d’aventure </a:t>
            </a:r>
            <a:r>
              <a:rPr lang="fr-FR" sz="1800" dirty="0" smtClean="0">
                <a:solidFill>
                  <a:schemeClr val="tx1"/>
                </a:solidFill>
              </a:rPr>
              <a:t>- désir </a:t>
            </a:r>
            <a:r>
              <a:rPr lang="fr-FR" sz="1800" dirty="0" smtClean="0">
                <a:solidFill>
                  <a:schemeClr val="tx1"/>
                </a:solidFill>
              </a:rPr>
              <a:t>d’une </a:t>
            </a:r>
            <a:r>
              <a:rPr lang="fr-FR" sz="1800" dirty="0" smtClean="0">
                <a:solidFill>
                  <a:schemeClr val="tx1"/>
                </a:solidFill>
              </a:rPr>
              <a:t>vie plus </a:t>
            </a:r>
            <a:r>
              <a:rPr lang="fr-FR" sz="1800" dirty="0" smtClean="0">
                <a:solidFill>
                  <a:schemeClr val="tx1"/>
                </a:solidFill>
              </a:rPr>
              <a:t>libre.</a:t>
            </a:r>
            <a:endParaRPr lang="fr-FR" sz="1800" dirty="0">
              <a:solidFill>
                <a:schemeClr val="tx1"/>
              </a:solidFill>
            </a:endParaRPr>
          </a:p>
          <a:p>
            <a:endParaRPr lang="fr-FR" sz="1800" dirty="0" smtClean="0"/>
          </a:p>
          <a:p>
            <a:endParaRPr lang="fr-FR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L’émigration basque (Nord et Sud)</a:t>
            </a: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>1830 </a:t>
            </a:r>
            <a:r>
              <a:rPr lang="fr-FR" b="1" dirty="0" smtClean="0"/>
              <a:t>– 1920 ; après 1939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7686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émigrés béarnais partent </a:t>
            </a:r>
            <a:r>
              <a:rPr lang="fr-FR" dirty="0" smtClean="0"/>
              <a:t>d’Oloron-Sainte-Marie </a:t>
            </a:r>
            <a:r>
              <a:rPr lang="fr-FR" dirty="0" smtClean="0"/>
              <a:t>(800 départs </a:t>
            </a:r>
            <a:r>
              <a:rPr lang="fr-FR" dirty="0" smtClean="0"/>
              <a:t>entre 1890 et 1900</a:t>
            </a:r>
            <a:r>
              <a:rPr lang="fr-FR" dirty="0" smtClean="0"/>
              <a:t>), de la vallée d’Aspe, de Navarrenx et </a:t>
            </a:r>
            <a:r>
              <a:rPr lang="fr-FR" dirty="0" smtClean="0"/>
              <a:t>Sauveterre </a:t>
            </a:r>
            <a:r>
              <a:rPr lang="fr-FR" dirty="0" smtClean="0"/>
              <a:t>principalement.</a:t>
            </a:r>
          </a:p>
          <a:p>
            <a:r>
              <a:rPr lang="fr-FR" dirty="0" smtClean="0"/>
              <a:t>Ils partent en Californie et en Amérique du Sud (Brésil, Argentine, Uruguay),</a:t>
            </a:r>
          </a:p>
          <a:p>
            <a:r>
              <a:rPr lang="fr-FR" dirty="0"/>
              <a:t> </a:t>
            </a:r>
            <a:r>
              <a:rPr lang="fr-FR" dirty="0" smtClean="0"/>
              <a:t>Ils se répartissent dans différents métiers avec des particularismes (blanchisseurs de </a:t>
            </a:r>
            <a:r>
              <a:rPr lang="fr-FR" dirty="0"/>
              <a:t>San </a:t>
            </a:r>
            <a:r>
              <a:rPr lang="fr-FR" dirty="0" smtClean="0"/>
              <a:t>Francisco)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L’émigration béarnaise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2107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Activités </a:t>
            </a:r>
            <a:r>
              <a:rPr lang="fr-FR" dirty="0" smtClean="0"/>
              <a:t>rurales : </a:t>
            </a:r>
            <a:r>
              <a:rPr lang="fr-FR" dirty="0" smtClean="0"/>
              <a:t>fondation d’</a:t>
            </a:r>
            <a:r>
              <a:rPr lang="fr-FR" i="1" dirty="0" smtClean="0"/>
              <a:t>estancias</a:t>
            </a:r>
            <a:r>
              <a:rPr lang="fr-FR" dirty="0" smtClean="0"/>
              <a:t> et tonte de la laine, bergers, élevage de bœufs et commerce de la viande,</a:t>
            </a:r>
          </a:p>
          <a:p>
            <a:r>
              <a:rPr lang="fr-FR" dirty="0" smtClean="0"/>
              <a:t>Divers </a:t>
            </a:r>
            <a:r>
              <a:rPr lang="fr-FR" dirty="0" smtClean="0"/>
              <a:t>métiers : </a:t>
            </a:r>
            <a:r>
              <a:rPr lang="fr-FR" dirty="0" smtClean="0"/>
              <a:t>ouvriers, commerçants, domestiques, laitiers </a:t>
            </a:r>
            <a:r>
              <a:rPr lang="fr-FR" i="1" dirty="0" smtClean="0"/>
              <a:t>(</a:t>
            </a:r>
            <a:r>
              <a:rPr lang="fr-FR" i="1" dirty="0" err="1" smtClean="0"/>
              <a:t>lecheros</a:t>
            </a:r>
            <a:r>
              <a:rPr lang="fr-FR" i="1" dirty="0" smtClean="0"/>
              <a:t>),</a:t>
            </a:r>
          </a:p>
          <a:p>
            <a:r>
              <a:rPr lang="fr-FR" dirty="0" smtClean="0"/>
              <a:t>Les femmes jouent un rôle particulier (</a:t>
            </a:r>
            <a:r>
              <a:rPr lang="fr-FR" i="1" dirty="0" smtClean="0"/>
              <a:t>Marie-Pierre </a:t>
            </a:r>
            <a:r>
              <a:rPr lang="fr-FR" i="1" dirty="0" err="1" smtClean="0"/>
              <a:t>Irrizabalaga</a:t>
            </a:r>
            <a:r>
              <a:rPr lang="fr-FR" dirty="0" smtClean="0"/>
              <a:t>),</a:t>
            </a:r>
          </a:p>
          <a:p>
            <a:r>
              <a:rPr lang="fr-FR" dirty="0"/>
              <a:t>Hommes politiques et </a:t>
            </a:r>
            <a:r>
              <a:rPr lang="fr-FR" dirty="0" smtClean="0"/>
              <a:t>intellectuels,</a:t>
            </a:r>
            <a:endParaRPr lang="fr-FR" dirty="0"/>
          </a:p>
          <a:p>
            <a:r>
              <a:rPr lang="fr-FR" dirty="0" smtClean="0"/>
              <a:t>Aujourd’hui, </a:t>
            </a:r>
            <a:r>
              <a:rPr lang="fr-FR" dirty="0" smtClean="0"/>
              <a:t>10 % </a:t>
            </a:r>
            <a:r>
              <a:rPr lang="fr-FR" dirty="0"/>
              <a:t>des Argentins sont d’origine basque – 15 000 noms de </a:t>
            </a:r>
            <a:r>
              <a:rPr lang="fr-FR" dirty="0" smtClean="0"/>
              <a:t>famille </a:t>
            </a:r>
            <a:r>
              <a:rPr lang="fr-FR" dirty="0"/>
              <a:t>basques.</a:t>
            </a:r>
          </a:p>
          <a:p>
            <a:endParaRPr lang="fr-FR" i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Les activités des migrants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6623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Dès 1877 en Argentine, </a:t>
            </a:r>
            <a:r>
              <a:rPr lang="fr-FR" i="1" dirty="0" err="1">
                <a:solidFill>
                  <a:schemeClr val="tx1"/>
                </a:solidFill>
              </a:rPr>
              <a:t>Laurak</a:t>
            </a:r>
            <a:r>
              <a:rPr lang="fr-FR" i="1" dirty="0">
                <a:solidFill>
                  <a:schemeClr val="tx1"/>
                </a:solidFill>
              </a:rPr>
              <a:t> Bat </a:t>
            </a:r>
            <a:r>
              <a:rPr lang="fr-FR" i="1" dirty="0" smtClean="0">
                <a:solidFill>
                  <a:schemeClr val="tx1"/>
                </a:solidFill>
              </a:rPr>
              <a:t>(</a:t>
            </a:r>
            <a:r>
              <a:rPr lang="fr-FR" dirty="0" smtClean="0">
                <a:solidFill>
                  <a:schemeClr val="tx1"/>
                </a:solidFill>
              </a:rPr>
              <a:t>association </a:t>
            </a:r>
            <a:r>
              <a:rPr lang="fr-FR" dirty="0">
                <a:solidFill>
                  <a:schemeClr val="tx1"/>
                </a:solidFill>
              </a:rPr>
              <a:t>culturelle et de </a:t>
            </a:r>
            <a:r>
              <a:rPr lang="fr-FR" dirty="0" smtClean="0">
                <a:solidFill>
                  <a:schemeClr val="tx1"/>
                </a:solidFill>
              </a:rPr>
              <a:t>bienfaisance), </a:t>
            </a:r>
            <a:r>
              <a:rPr lang="fr-FR" i="1" dirty="0" smtClean="0">
                <a:solidFill>
                  <a:schemeClr val="tx1"/>
                </a:solidFill>
              </a:rPr>
              <a:t>Centro </a:t>
            </a:r>
            <a:r>
              <a:rPr lang="fr-FR" i="1" dirty="0" err="1" smtClean="0">
                <a:solidFill>
                  <a:schemeClr val="tx1"/>
                </a:solidFill>
              </a:rPr>
              <a:t>vasco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francés</a:t>
            </a:r>
            <a:r>
              <a:rPr lang="fr-FR" i="1" dirty="0" smtClean="0">
                <a:solidFill>
                  <a:schemeClr val="tx1"/>
                </a:solidFill>
              </a:rPr>
              <a:t>, Centro </a:t>
            </a:r>
            <a:r>
              <a:rPr lang="fr-FR" i="1" dirty="0" err="1" smtClean="0">
                <a:solidFill>
                  <a:schemeClr val="tx1"/>
                </a:solidFill>
              </a:rPr>
              <a:t>navarro</a:t>
            </a:r>
            <a:r>
              <a:rPr lang="fr-FR" dirty="0" smtClean="0">
                <a:solidFill>
                  <a:schemeClr val="tx1"/>
                </a:solidFill>
              </a:rPr>
              <a:t>,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Les </a:t>
            </a:r>
            <a:r>
              <a:rPr lang="fr-FR" dirty="0">
                <a:solidFill>
                  <a:schemeClr val="tx1"/>
                </a:solidFill>
              </a:rPr>
              <a:t>trois fusionnent en 1904 pour donner </a:t>
            </a:r>
            <a:r>
              <a:rPr lang="fr-FR" dirty="0" smtClean="0">
                <a:solidFill>
                  <a:schemeClr val="tx1"/>
                </a:solidFill>
              </a:rPr>
              <a:t>naissance à </a:t>
            </a:r>
            <a:r>
              <a:rPr lang="fr-FR" i="1" dirty="0" err="1">
                <a:solidFill>
                  <a:schemeClr val="tx1"/>
                </a:solidFill>
              </a:rPr>
              <a:t>Euskal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 smtClean="0">
                <a:solidFill>
                  <a:schemeClr val="tx1"/>
                </a:solidFill>
              </a:rPr>
              <a:t>Etchea</a:t>
            </a:r>
            <a:r>
              <a:rPr lang="fr-FR" dirty="0" smtClean="0">
                <a:solidFill>
                  <a:schemeClr val="tx1"/>
                </a:solidFill>
              </a:rPr>
              <a:t>,</a:t>
            </a:r>
          </a:p>
          <a:p>
            <a:r>
              <a:rPr lang="fr-FR" dirty="0">
                <a:solidFill>
                  <a:schemeClr val="tx1"/>
                </a:solidFill>
              </a:rPr>
              <a:t>85 associations sont membres de la FEVA (</a:t>
            </a:r>
            <a:r>
              <a:rPr lang="fr-FR" i="1" dirty="0" err="1">
                <a:solidFill>
                  <a:schemeClr val="tx1"/>
                </a:solidFill>
              </a:rPr>
              <a:t>Federación</a:t>
            </a:r>
            <a:r>
              <a:rPr lang="fr-FR" i="1" dirty="0">
                <a:solidFill>
                  <a:schemeClr val="tx1"/>
                </a:solidFill>
              </a:rPr>
              <a:t> de </a:t>
            </a:r>
            <a:r>
              <a:rPr lang="fr-FR" i="1" dirty="0" err="1">
                <a:solidFill>
                  <a:schemeClr val="tx1"/>
                </a:solidFill>
              </a:rPr>
              <a:t>Entidades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>
                <a:solidFill>
                  <a:schemeClr val="tx1"/>
                </a:solidFill>
              </a:rPr>
              <a:t>Vascas</a:t>
            </a:r>
            <a:r>
              <a:rPr lang="fr-FR" i="1" dirty="0">
                <a:solidFill>
                  <a:schemeClr val="tx1"/>
                </a:solidFill>
              </a:rPr>
              <a:t> </a:t>
            </a:r>
            <a:r>
              <a:rPr lang="fr-FR" i="1" dirty="0" err="1">
                <a:solidFill>
                  <a:schemeClr val="tx1"/>
                </a:solidFill>
              </a:rPr>
              <a:t>Argentinas</a:t>
            </a:r>
            <a:r>
              <a:rPr lang="fr-FR" dirty="0" smtClean="0">
                <a:solidFill>
                  <a:schemeClr val="tx1"/>
                </a:solidFill>
              </a:rPr>
              <a:t>), semaine basque, </a:t>
            </a:r>
          </a:p>
          <a:p>
            <a:r>
              <a:rPr lang="fr-FR" i="1" dirty="0" err="1" smtClean="0">
                <a:solidFill>
                  <a:schemeClr val="tx1"/>
                </a:solidFill>
              </a:rPr>
              <a:t>North</a:t>
            </a:r>
            <a:r>
              <a:rPr lang="fr-FR" i="1" dirty="0" smtClean="0">
                <a:solidFill>
                  <a:schemeClr val="tx1"/>
                </a:solidFill>
              </a:rPr>
              <a:t> </a:t>
            </a:r>
            <a:r>
              <a:rPr lang="fr-FR" i="1" dirty="0">
                <a:solidFill>
                  <a:schemeClr val="tx1"/>
                </a:solidFill>
              </a:rPr>
              <a:t>American Basque </a:t>
            </a:r>
            <a:r>
              <a:rPr lang="fr-FR" i="1" dirty="0" err="1">
                <a:solidFill>
                  <a:schemeClr val="tx1"/>
                </a:solidFill>
              </a:rPr>
              <a:t>Organization</a:t>
            </a:r>
            <a:r>
              <a:rPr lang="fr-FR" dirty="0">
                <a:solidFill>
                  <a:schemeClr val="tx1"/>
                </a:solidFill>
              </a:rPr>
              <a:t> crée en 1973, années </a:t>
            </a:r>
            <a:r>
              <a:rPr lang="fr-FR" dirty="0" smtClean="0">
                <a:solidFill>
                  <a:schemeClr val="tx1"/>
                </a:solidFill>
              </a:rPr>
              <a:t>1960-1970,</a:t>
            </a:r>
          </a:p>
          <a:p>
            <a:r>
              <a:rPr lang="fr-FR" dirty="0">
                <a:solidFill>
                  <a:schemeClr val="tx1"/>
                </a:solidFill>
              </a:rPr>
              <a:t>À défaut d’empêcher l’émigration, </a:t>
            </a:r>
            <a:r>
              <a:rPr lang="fr-FR" dirty="0" smtClean="0">
                <a:solidFill>
                  <a:schemeClr val="tx1"/>
                </a:solidFill>
              </a:rPr>
              <a:t>l’Église catholique </a:t>
            </a:r>
            <a:r>
              <a:rPr lang="fr-FR" dirty="0">
                <a:solidFill>
                  <a:schemeClr val="tx1"/>
                </a:solidFill>
              </a:rPr>
              <a:t>l’accompagne.</a:t>
            </a:r>
          </a:p>
          <a:p>
            <a:r>
              <a:rPr lang="fr-FR" dirty="0">
                <a:solidFill>
                  <a:schemeClr val="tx1"/>
                </a:solidFill>
              </a:rPr>
              <a:t>En Argentine, </a:t>
            </a:r>
            <a:r>
              <a:rPr lang="fr-FR" dirty="0" smtClean="0">
                <a:solidFill>
                  <a:schemeClr val="tx1"/>
                </a:solidFill>
              </a:rPr>
              <a:t>congrégation </a:t>
            </a:r>
            <a:r>
              <a:rPr lang="fr-FR" dirty="0">
                <a:solidFill>
                  <a:schemeClr val="tx1"/>
                </a:solidFill>
              </a:rPr>
              <a:t>de </a:t>
            </a:r>
            <a:r>
              <a:rPr lang="fr-FR" dirty="0" err="1" smtClean="0">
                <a:solidFill>
                  <a:schemeClr val="tx1"/>
                </a:solidFill>
              </a:rPr>
              <a:t>Bétharram</a:t>
            </a:r>
            <a:r>
              <a:rPr lang="fr-FR" dirty="0" smtClean="0">
                <a:solidFill>
                  <a:schemeClr val="tx1"/>
                </a:solidFill>
              </a:rPr>
              <a:t> - aux </a:t>
            </a:r>
            <a:r>
              <a:rPr lang="fr-FR" dirty="0">
                <a:solidFill>
                  <a:schemeClr val="tx1"/>
                </a:solidFill>
              </a:rPr>
              <a:t>USA, envoi de prêtres (diocèse de Bayonne</a:t>
            </a:r>
            <a:r>
              <a:rPr lang="fr-FR" dirty="0" smtClean="0">
                <a:solidFill>
                  <a:schemeClr val="tx1"/>
                </a:solidFill>
              </a:rPr>
              <a:t>).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Association franco-argentine des Béarnais,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Association </a:t>
            </a:r>
            <a:r>
              <a:rPr lang="fr-FR" dirty="0" smtClean="0">
                <a:solidFill>
                  <a:schemeClr val="tx1"/>
                </a:solidFill>
              </a:rPr>
              <a:t>franco-uruguayenne </a:t>
            </a:r>
            <a:r>
              <a:rPr lang="fr-FR" dirty="0" smtClean="0">
                <a:solidFill>
                  <a:schemeClr val="tx1"/>
                </a:solidFill>
              </a:rPr>
              <a:t>des Béarnais.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Des diasporas actives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6720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>
                <a:solidFill>
                  <a:schemeClr val="tx1"/>
                </a:solidFill>
              </a:rPr>
              <a:t>Après un sommeil de plusieurs décennies, l’intérêt </a:t>
            </a:r>
            <a:r>
              <a:rPr lang="fr-BE" dirty="0">
                <a:solidFill>
                  <a:schemeClr val="tx1"/>
                </a:solidFill>
              </a:rPr>
              <a:t>renaît </a:t>
            </a:r>
            <a:r>
              <a:rPr lang="fr-BE" dirty="0" smtClean="0">
                <a:solidFill>
                  <a:schemeClr val="tx1"/>
                </a:solidFill>
              </a:rPr>
              <a:t>- le </a:t>
            </a:r>
            <a:r>
              <a:rPr lang="fr-BE" dirty="0">
                <a:solidFill>
                  <a:schemeClr val="tx1"/>
                </a:solidFill>
              </a:rPr>
              <a:t>long de la chaîne </a:t>
            </a:r>
            <a:r>
              <a:rPr lang="fr-BE" dirty="0" smtClean="0">
                <a:solidFill>
                  <a:schemeClr val="tx1"/>
                </a:solidFill>
              </a:rPr>
              <a:t>pyrénéenne - pour les parcours migratoires des aïeux ; le phénomène migratoire</a:t>
            </a:r>
            <a:r>
              <a:rPr lang="fr-BE" dirty="0">
                <a:solidFill>
                  <a:schemeClr val="tx1"/>
                </a:solidFill>
              </a:rPr>
              <a:t> </a:t>
            </a:r>
            <a:r>
              <a:rPr lang="fr-BE" dirty="0" smtClean="0">
                <a:solidFill>
                  <a:schemeClr val="tx1"/>
                </a:solidFill>
              </a:rPr>
              <a:t>devient patrimonial.</a:t>
            </a:r>
          </a:p>
          <a:p>
            <a:r>
              <a:rPr lang="fr-BE" dirty="0">
                <a:solidFill>
                  <a:schemeClr val="tx1"/>
                </a:solidFill>
              </a:rPr>
              <a:t>E</a:t>
            </a:r>
            <a:r>
              <a:rPr lang="fr-BE" dirty="0" smtClean="0">
                <a:solidFill>
                  <a:schemeClr val="tx1"/>
                </a:solidFill>
              </a:rPr>
              <a:t>ngouement pour les recherches généalogiques, développement d’Internet - archives en ligne,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Un véritable marché se développe, avec ses sites, ses publications, ses rencontres…</a:t>
            </a:r>
          </a:p>
          <a:p>
            <a:r>
              <a:rPr lang="fr-BE" dirty="0" smtClean="0">
                <a:solidFill>
                  <a:schemeClr val="tx1"/>
                </a:solidFill>
              </a:rPr>
              <a:t>Des associations se créent autour de la mémoire et la recherche de descendants d’émigrés.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609600" y="571084"/>
            <a:ext cx="10972800" cy="1252728"/>
          </a:xfrm>
        </p:spPr>
        <p:txBody>
          <a:bodyPr>
            <a:normAutofit fontScale="90000"/>
          </a:bodyPr>
          <a:lstStyle/>
          <a:p>
            <a:r>
              <a:rPr lang="fr-BE" b="1" dirty="0"/>
              <a:t>Années </a:t>
            </a:r>
            <a:r>
              <a:rPr lang="fr-BE" b="1" dirty="0" smtClean="0"/>
              <a:t>1980-1990 </a:t>
            </a:r>
            <a:r>
              <a:rPr lang="fr-BE" b="1" dirty="0" smtClean="0"/>
              <a:t>: un intérêt </a:t>
            </a:r>
            <a:r>
              <a:rPr lang="fr-BE" b="1" dirty="0" smtClean="0"/>
              <a:t>certain</a:t>
            </a:r>
            <a:br>
              <a:rPr lang="fr-BE" b="1" dirty="0" smtClean="0"/>
            </a:br>
            <a:r>
              <a:rPr lang="fr-BE" b="1" dirty="0" smtClean="0"/>
              <a:t>pour ces émigrations</a:t>
            </a:r>
            <a:r>
              <a:rPr lang="fr-BE" b="1" dirty="0"/>
              <a:t/>
            </a:r>
            <a:br>
              <a:rPr lang="fr-BE" b="1" dirty="0"/>
            </a:b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8975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600" dirty="0" err="1">
                <a:solidFill>
                  <a:schemeClr val="tx1"/>
                </a:solidFill>
              </a:rPr>
              <a:t>Euskal</a:t>
            </a:r>
            <a:r>
              <a:rPr lang="fr-FR" sz="1600" dirty="0">
                <a:solidFill>
                  <a:schemeClr val="tx1"/>
                </a:solidFill>
              </a:rPr>
              <a:t> Argentina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Juxue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Jutsi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1600" dirty="0" smtClean="0">
                <a:solidFill>
                  <a:schemeClr val="tx1"/>
                </a:solidFill>
              </a:rPr>
              <a:t>Basse-Navarre </a:t>
            </a: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Association pour la </a:t>
            </a:r>
            <a:r>
              <a:rPr lang="fr-FR" sz="1600" dirty="0" smtClean="0">
                <a:solidFill>
                  <a:schemeClr val="tx1"/>
                </a:solidFill>
              </a:rPr>
              <a:t>mémoire de </a:t>
            </a:r>
            <a:r>
              <a:rPr lang="fr-FR" sz="1600" dirty="0">
                <a:solidFill>
                  <a:schemeClr val="tx1"/>
                </a:solidFill>
              </a:rPr>
              <a:t>l’émigration </a:t>
            </a:r>
            <a:r>
              <a:rPr lang="fr-FR" sz="1600" dirty="0" smtClean="0">
                <a:solidFill>
                  <a:schemeClr val="tx1"/>
                </a:solidFill>
              </a:rPr>
              <a:t>(AME) </a:t>
            </a:r>
            <a:r>
              <a:rPr lang="fr-FR" sz="1600" dirty="0" smtClean="0">
                <a:solidFill>
                  <a:schemeClr val="tx1"/>
                </a:solidFill>
              </a:rPr>
              <a:t>– Pau </a:t>
            </a: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Association </a:t>
            </a:r>
            <a:r>
              <a:rPr lang="fr-FR" sz="1600" dirty="0" smtClean="0">
                <a:solidFill>
                  <a:schemeClr val="tx1"/>
                </a:solidFill>
              </a:rPr>
              <a:t>Bigorre </a:t>
            </a:r>
            <a:r>
              <a:rPr lang="fr-FR" sz="1600" dirty="0">
                <a:solidFill>
                  <a:schemeClr val="tx1"/>
                </a:solidFill>
              </a:rPr>
              <a:t>Argentine </a:t>
            </a:r>
            <a:r>
              <a:rPr lang="fr-FR" sz="1600" dirty="0" smtClean="0">
                <a:solidFill>
                  <a:schemeClr val="tx1"/>
                </a:solidFill>
              </a:rPr>
              <a:t>Uruguay - Séméac </a:t>
            </a:r>
            <a:r>
              <a:rPr lang="fr-FR" sz="1600" dirty="0">
                <a:solidFill>
                  <a:schemeClr val="tx1"/>
                </a:solidFill>
              </a:rPr>
              <a:t>(ABAU)</a:t>
            </a:r>
          </a:p>
          <a:p>
            <a:r>
              <a:rPr lang="fr-FR" sz="1600" dirty="0">
                <a:solidFill>
                  <a:schemeClr val="tx1"/>
                </a:solidFill>
              </a:rPr>
              <a:t>Association </a:t>
            </a:r>
            <a:r>
              <a:rPr lang="fr-FR" sz="1600" dirty="0" smtClean="0">
                <a:solidFill>
                  <a:schemeClr val="tx1"/>
                </a:solidFill>
              </a:rPr>
              <a:t>Rouergue-</a:t>
            </a:r>
            <a:r>
              <a:rPr lang="fr-FR" sz="1600" dirty="0" err="1" smtClean="0">
                <a:solidFill>
                  <a:schemeClr val="tx1"/>
                </a:solidFill>
              </a:rPr>
              <a:t>Pigüe</a:t>
            </a:r>
            <a:r>
              <a:rPr lang="fr-FR" sz="1600" dirty="0" smtClean="0">
                <a:solidFill>
                  <a:schemeClr val="tx1"/>
                </a:solidFill>
              </a:rPr>
              <a:t> (Aveyron)</a:t>
            </a: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Site </a:t>
            </a:r>
            <a:r>
              <a:rPr lang="fr-FR" sz="1600" dirty="0" smtClean="0">
                <a:solidFill>
                  <a:schemeClr val="tx1"/>
                </a:solidFill>
              </a:rPr>
              <a:t>Emigration64</a:t>
            </a: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>
                <a:solidFill>
                  <a:schemeClr val="tx1"/>
                </a:solidFill>
              </a:rPr>
              <a:t>Fédération de généalogie des </a:t>
            </a:r>
            <a:r>
              <a:rPr lang="fr-FR" sz="1600" dirty="0" smtClean="0">
                <a:solidFill>
                  <a:schemeClr val="tx1"/>
                </a:solidFill>
              </a:rPr>
              <a:t>Pyrénées-Atlantiques</a:t>
            </a:r>
            <a:endParaRPr lang="fr-FR" sz="1600" dirty="0">
              <a:solidFill>
                <a:schemeClr val="tx1"/>
              </a:solidFill>
            </a:endParaRPr>
          </a:p>
          <a:p>
            <a:endParaRPr lang="fr-FR" dirty="0"/>
          </a:p>
          <a:p>
            <a:endParaRPr lang="fr-FR" dirty="0">
              <a:hlinkClick r:id="rId2"/>
            </a:endParaRPr>
          </a:p>
          <a:p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Des associations autour de la recherche des descendants</a:t>
            </a:r>
            <a:endParaRPr lang="fr-F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90" y="2762915"/>
            <a:ext cx="1587230" cy="158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08" y="4350145"/>
            <a:ext cx="1764340" cy="17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G:\mesterle\Mes docs perso\EMILA\Colloque  5-6 juillet 2021\Livre émigration basque et béanaise\Maison basque 11 février 2023\logo-ema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78" y="2895962"/>
            <a:ext cx="1513756" cy="15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mesterle\Mes docs perso\EMILA\Colloque  5-6 juillet 2021\Livre émigration basque et béanaise\Maison basque 11 février 2023\bateauf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9" y="4797242"/>
            <a:ext cx="4393242" cy="11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mesterle\Mes docs perso\EMILA\Colloque  5-6 juillet 2021\Livre émigration basque et béanaise\Maison basque 11 février 2023\main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60" y="4925111"/>
            <a:ext cx="13906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3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899577" y="2049462"/>
            <a:ext cx="3932237" cy="400843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Les descendants </a:t>
            </a:r>
            <a:r>
              <a:rPr lang="fr-FR" b="1" dirty="0" smtClean="0"/>
              <a:t>écrivent : </a:t>
            </a:r>
            <a:r>
              <a:rPr lang="fr-FR" b="1" dirty="0"/>
              <a:t>une </a:t>
            </a:r>
            <a:r>
              <a:rPr lang="fr-FR" b="1" dirty="0" smtClean="0"/>
              <a:t>revue, deux recueils</a:t>
            </a:r>
            <a:endParaRPr lang="fr-FR" b="1" dirty="0"/>
          </a:p>
        </p:txBody>
      </p:sp>
      <p:pic>
        <p:nvPicPr>
          <p:cNvPr id="4098" name="Picture 2" descr="G:\mesterle\Mes docs perso\EMILA\Colloque  5-6 juillet 2021\Couvertures Part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0" y="-11430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8" y="2351314"/>
            <a:ext cx="4321676" cy="321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G:\mesterle\Mes docs perso\EMILA\Colloque  5-6 juillet 2021\COUV Recueil nouvelles Rio de la Plat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79" y="2351314"/>
            <a:ext cx="2551278" cy="347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mesterle\Mes docs perso\EMILA\Colloque  5-6 juillet 2021\Couverture rêves d'Amériqu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400" y="1933793"/>
            <a:ext cx="2509100" cy="41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892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gues">
  <a:themeElements>
    <a:clrScheme name="Vagues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gues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gues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14922</TotalTime>
  <Words>507</Words>
  <Application>Microsoft Office PowerPoint</Application>
  <PresentationFormat>Personnalisé</PresentationFormat>
  <Paragraphs>106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Vagues</vt:lpstr>
      <vt:lpstr>La mémoire vivante de l’émigration</vt:lpstr>
      <vt:lpstr>Au XIXe siècle et au début XXe siècle, les Pyrénées sont une région d’émigration</vt:lpstr>
      <vt:lpstr>L’émigration basque (Nord et Sud) 1830 – 1920 ; après 1939</vt:lpstr>
      <vt:lpstr>L’émigration béarnaise</vt:lpstr>
      <vt:lpstr>Les activités des migrants</vt:lpstr>
      <vt:lpstr>Des diasporas actives</vt:lpstr>
      <vt:lpstr>Années 1980-1990 : un intérêt certain pour ces émigrations </vt:lpstr>
      <vt:lpstr>Des associations autour de la recherche des descendants</vt:lpstr>
      <vt:lpstr>Les descendants écrivent : une revue, deux recueils</vt:lpstr>
      <vt:lpstr>Trois productions associatives </vt:lpstr>
      <vt:lpstr>Une mémoire assumée</vt:lpstr>
      <vt:lpstr>Transmettre pour réparer, re-susciter</vt:lpstr>
      <vt:lpstr>      La mission réparatrice en héritage </vt:lpstr>
      <vt:lpstr>Des émotions puissantes et renouvelées </vt:lpstr>
      <vt:lpstr>Mystère et romanesque</vt:lpstr>
      <vt:lpstr>La mémoire des anonymes…  par des anonymes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chemin des retrouvailles</dc:title>
  <dc:creator>Amandine Lhuissier</dc:creator>
  <cp:lastModifiedBy>maryse esterle</cp:lastModifiedBy>
  <cp:revision>399</cp:revision>
  <cp:lastPrinted>2023-03-03T09:02:27Z</cp:lastPrinted>
  <dcterms:created xsi:type="dcterms:W3CDTF">2019-10-01T12:43:37Z</dcterms:created>
  <dcterms:modified xsi:type="dcterms:W3CDTF">2023-03-03T09:21:43Z</dcterms:modified>
</cp:coreProperties>
</file>